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17"/>
  </p:notesMasterIdLst>
  <p:sldIdLst>
    <p:sldId id="256" r:id="rId2"/>
    <p:sldId id="257" r:id="rId3"/>
    <p:sldId id="259" r:id="rId4"/>
    <p:sldId id="261" r:id="rId5"/>
    <p:sldId id="371" r:id="rId6"/>
    <p:sldId id="372" r:id="rId7"/>
    <p:sldId id="1439" r:id="rId8"/>
    <p:sldId id="291" r:id="rId9"/>
    <p:sldId id="1429" r:id="rId10"/>
    <p:sldId id="265" r:id="rId11"/>
    <p:sldId id="1431" r:id="rId12"/>
    <p:sldId id="286" r:id="rId13"/>
    <p:sldId id="284" r:id="rId14"/>
    <p:sldId id="258"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Bigge" initials="MB" lastIdx="2" clrIdx="0">
    <p:extLst>
      <p:ext uri="{19B8F6BF-5375-455C-9EA6-DF929625EA0E}">
        <p15:presenceInfo xmlns:p15="http://schemas.microsoft.com/office/powerpoint/2012/main" userId="Melissa Bigg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86C8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59DA75-1A17-183D-B366-CC9F3ED0F215}" v="21" dt="2019-11-29T04:32:22.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33700" autoAdjust="0"/>
  </p:normalViewPr>
  <p:slideViewPr>
    <p:cSldViewPr snapToGrid="0" showGuides="1">
      <p:cViewPr>
        <p:scale>
          <a:sx n="29" d="100"/>
          <a:sy n="29" d="100"/>
        </p:scale>
        <p:origin x="1572" y="2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65" d="100"/>
          <a:sy n="65" d="100"/>
        </p:scale>
        <p:origin x="265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Bigge" userId="S::mbigge@nutrientsforlife.org::6952563b-888e-4eae-8430-a4471d3a8552" providerId="AD" clId="Web-{C359DA75-1A17-183D-B366-CC9F3ED0F215}"/>
    <pc:docChg chg="modSld">
      <pc:chgData name="Melissa Bigge" userId="S::mbigge@nutrientsforlife.org::6952563b-888e-4eae-8430-a4471d3a8552" providerId="AD" clId="Web-{C359DA75-1A17-183D-B366-CC9F3ED0F215}" dt="2019-11-29T04:32:22.965" v="19"/>
      <pc:docMkLst>
        <pc:docMk/>
      </pc:docMkLst>
      <pc:sldChg chg="modNotes">
        <pc:chgData name="Melissa Bigge" userId="S::mbigge@nutrientsforlife.org::6952563b-888e-4eae-8430-a4471d3a8552" providerId="AD" clId="Web-{C359DA75-1A17-183D-B366-CC9F3ED0F215}" dt="2019-11-29T04:28:09.554" v="0"/>
        <pc:sldMkLst>
          <pc:docMk/>
          <pc:sldMk cId="2768376874" sldId="257"/>
        </pc:sldMkLst>
      </pc:sldChg>
      <pc:sldChg chg="modNotes">
        <pc:chgData name="Melissa Bigge" userId="S::mbigge@nutrientsforlife.org::6952563b-888e-4eae-8430-a4471d3a8552" providerId="AD" clId="Web-{C359DA75-1A17-183D-B366-CC9F3ED0F215}" dt="2019-11-29T04:32:22.965" v="19"/>
        <pc:sldMkLst>
          <pc:docMk/>
          <pc:sldMk cId="601389482" sldId="258"/>
        </pc:sldMkLst>
      </pc:sldChg>
      <pc:sldChg chg="modNotes">
        <pc:chgData name="Melissa Bigge" userId="S::mbigge@nutrientsforlife.org::6952563b-888e-4eae-8430-a4471d3a8552" providerId="AD" clId="Web-{C359DA75-1A17-183D-B366-CC9F3ED0F215}" dt="2019-11-29T04:29:07.228" v="2"/>
        <pc:sldMkLst>
          <pc:docMk/>
          <pc:sldMk cId="1685344727" sldId="259"/>
        </pc:sldMkLst>
      </pc:sldChg>
      <pc:sldChg chg="modSp">
        <pc:chgData name="Melissa Bigge" userId="S::mbigge@nutrientsforlife.org::6952563b-888e-4eae-8430-a4471d3a8552" providerId="AD" clId="Web-{C359DA75-1A17-183D-B366-CC9F3ED0F215}" dt="2019-11-29T04:29:27.337" v="5" actId="1076"/>
        <pc:sldMkLst>
          <pc:docMk/>
          <pc:sldMk cId="3269114142" sldId="261"/>
        </pc:sldMkLst>
        <pc:picChg chg="mod">
          <ac:chgData name="Melissa Bigge" userId="S::mbigge@nutrientsforlife.org::6952563b-888e-4eae-8430-a4471d3a8552" providerId="AD" clId="Web-{C359DA75-1A17-183D-B366-CC9F3ED0F215}" dt="2019-11-29T04:29:27.337" v="5" actId="1076"/>
          <ac:picMkLst>
            <pc:docMk/>
            <pc:sldMk cId="3269114142" sldId="261"/>
            <ac:picMk id="5" creationId="{72E84FE8-AB7C-4721-BC30-A2BD06C132E6}"/>
          </ac:picMkLst>
        </pc:picChg>
      </pc:sldChg>
      <pc:sldChg chg="delSp modSp">
        <pc:chgData name="Melissa Bigge" userId="S::mbigge@nutrientsforlife.org::6952563b-888e-4eae-8430-a4471d3a8552" providerId="AD" clId="Web-{C359DA75-1A17-183D-B366-CC9F3ED0F215}" dt="2019-11-29T04:30:14.650" v="8" actId="1076"/>
        <pc:sldMkLst>
          <pc:docMk/>
          <pc:sldMk cId="1043412870" sldId="371"/>
        </pc:sldMkLst>
        <pc:spChg chg="mod">
          <ac:chgData name="Melissa Bigge" userId="S::mbigge@nutrientsforlife.org::6952563b-888e-4eae-8430-a4471d3a8552" providerId="AD" clId="Web-{C359DA75-1A17-183D-B366-CC9F3ED0F215}" dt="2019-11-29T04:30:14.650" v="8" actId="1076"/>
          <ac:spMkLst>
            <pc:docMk/>
            <pc:sldMk cId="1043412870" sldId="371"/>
            <ac:spMk id="5" creationId="{319D913D-4A5F-45E6-BAF3-86E74883408F}"/>
          </ac:spMkLst>
        </pc:spChg>
        <pc:spChg chg="del">
          <ac:chgData name="Melissa Bigge" userId="S::mbigge@nutrientsforlife.org::6952563b-888e-4eae-8430-a4471d3a8552" providerId="AD" clId="Web-{C359DA75-1A17-183D-B366-CC9F3ED0F215}" dt="2019-11-29T04:29:40.259" v="6"/>
          <ac:spMkLst>
            <pc:docMk/>
            <pc:sldMk cId="1043412870" sldId="371"/>
            <ac:spMk id="8" creationId="{140A35F8-DEFE-49AA-BF55-10D9EFE1330A}"/>
          </ac:spMkLst>
        </pc:spChg>
        <pc:picChg chg="mod">
          <ac:chgData name="Melissa Bigge" userId="S::mbigge@nutrientsforlife.org::6952563b-888e-4eae-8430-a4471d3a8552" providerId="AD" clId="Web-{C359DA75-1A17-183D-B366-CC9F3ED0F215}" dt="2019-11-29T04:30:05.619" v="7" actId="1076"/>
          <ac:picMkLst>
            <pc:docMk/>
            <pc:sldMk cId="1043412870" sldId="371"/>
            <ac:picMk id="11" creationId="{B8864967-8D0F-4803-BAB4-E54FF305E9E4}"/>
          </ac:picMkLst>
        </pc:picChg>
      </pc:sldChg>
      <pc:sldChg chg="modSp">
        <pc:chgData name="Melissa Bigge" userId="S::mbigge@nutrientsforlife.org::6952563b-888e-4eae-8430-a4471d3a8552" providerId="AD" clId="Web-{C359DA75-1A17-183D-B366-CC9F3ED0F215}" dt="2019-11-29T04:31:18.994" v="11" actId="20577"/>
        <pc:sldMkLst>
          <pc:docMk/>
          <pc:sldMk cId="4134647119" sldId="1429"/>
        </pc:sldMkLst>
        <pc:spChg chg="mod">
          <ac:chgData name="Melissa Bigge" userId="S::mbigge@nutrientsforlife.org::6952563b-888e-4eae-8430-a4471d3a8552" providerId="AD" clId="Web-{C359DA75-1A17-183D-B366-CC9F3ED0F215}" dt="2019-11-29T04:31:18.994" v="11" actId="20577"/>
          <ac:spMkLst>
            <pc:docMk/>
            <pc:sldMk cId="4134647119" sldId="1429"/>
            <ac:spMk id="3072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C704960-1696-4837-9084-6E0309166CD2}" type="datetimeFigureOut">
              <a:rPr lang="en-US" smtClean="0"/>
              <a:t>11/28/2019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6B6E0-CBF4-47E4-9125-B97788FA66BC}" type="slidenum">
              <a:rPr lang="en-US" smtClean="0"/>
              <a:t>‹#›</a:t>
            </a:fld>
            <a:endParaRPr lang="en-US"/>
          </a:p>
        </p:txBody>
      </p:sp>
    </p:spTree>
    <p:extLst>
      <p:ext uri="{BB962C8B-B14F-4D97-AF65-F5344CB8AC3E}">
        <p14:creationId xmlns:p14="http://schemas.microsoft.com/office/powerpoint/2010/main" val="140008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uujIepkI6Ow&amp;t=182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KjmfpgBloAM&amp;t=13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youtube.com/watch?v=PSFQJiNiCXg&amp;t=69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6B6E0-CBF4-47E4-9125-B97788FA66BC}" type="slidenum">
              <a:rPr lang="en-US" smtClean="0"/>
              <a:t>1</a:t>
            </a:fld>
            <a:endParaRPr lang="en-US"/>
          </a:p>
        </p:txBody>
      </p:sp>
    </p:spTree>
    <p:extLst>
      <p:ext uri="{BB962C8B-B14F-4D97-AF65-F5344CB8AC3E}">
        <p14:creationId xmlns:p14="http://schemas.microsoft.com/office/powerpoint/2010/main" val="3178434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(Optional Slide)</a:t>
            </a:r>
          </a:p>
          <a:p>
            <a:r>
              <a:rPr lang="en-US" dirty="0"/>
              <a:t>Potassium is the last of the macronutrients</a:t>
            </a:r>
            <a:r>
              <a:rPr lang="en-US" baseline="0" dirty="0"/>
              <a:t> that plants need. Potassium is especially important as it helps plants fight off disease while also making sure the plant is efficient in using water. </a:t>
            </a:r>
          </a:p>
          <a:p>
            <a:endParaRPr lang="en-US" baseline="0" dirty="0"/>
          </a:p>
          <a:p>
            <a:r>
              <a:rPr lang="en-US" baseline="0" dirty="0"/>
              <a:t>It can also regulate the transfer of nutrients throughout a plant while building proteins and increases the quality of fruit. </a:t>
            </a:r>
          </a:p>
          <a:p>
            <a:endParaRPr lang="en-US" baseline="0" dirty="0"/>
          </a:p>
          <a:p>
            <a:r>
              <a:rPr lang="en-US" baseline="0" dirty="0"/>
              <a:t>Without potassium, plants may become infected from pests and could die off during the winter. </a:t>
            </a:r>
            <a:endParaRPr lang="en-US" dirty="0"/>
          </a:p>
        </p:txBody>
      </p:sp>
      <p:sp>
        <p:nvSpPr>
          <p:cNvPr id="4" name="Slide Number Placeholder 3"/>
          <p:cNvSpPr>
            <a:spLocks noGrp="1"/>
          </p:cNvSpPr>
          <p:nvPr>
            <p:ph type="sldNum" sz="quarter" idx="10"/>
          </p:nvPr>
        </p:nvSpPr>
        <p:spPr/>
        <p:txBody>
          <a:bodyPr/>
          <a:lstStyle/>
          <a:p>
            <a:fld id="{773274A4-2772-EF49-86F2-68AE3C2CBF3D}" type="slidenum">
              <a:rPr lang="en-US" smtClean="0"/>
              <a:pPr/>
              <a:t>10</a:t>
            </a:fld>
            <a:endParaRPr lang="en-US"/>
          </a:p>
        </p:txBody>
      </p:sp>
    </p:spTree>
    <p:extLst>
      <p:ext uri="{BB962C8B-B14F-4D97-AF65-F5344CB8AC3E}">
        <p14:creationId xmlns:p14="http://schemas.microsoft.com/office/powerpoint/2010/main" val="2672515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652463"/>
            <a:ext cx="5824537" cy="3276600"/>
          </a:xfrm>
        </p:spPr>
      </p:sp>
      <p:sp>
        <p:nvSpPr>
          <p:cNvPr id="6" name="Rectangle 3"/>
          <p:cNvSpPr>
            <a:spLocks noGrp="1" noChangeAspect="1" noChangeArrowheads="1"/>
          </p:cNvSpPr>
          <p:nvPr>
            <p:ph type="body" idx="3"/>
          </p:nvPr>
        </p:nvSpPr>
        <p:spPr>
          <a:xfrm>
            <a:off x="1206115" y="4168952"/>
            <a:ext cx="4824455" cy="4307570"/>
          </a:xfrm>
        </p:spPr>
        <p:txBody>
          <a:bodyPr>
            <a:normAutofit/>
          </a:bodyPr>
          <a:lstStyle/>
          <a:p>
            <a:pPr algn="just">
              <a:spcBef>
                <a:spcPts val="586"/>
              </a:spcBef>
            </a:pPr>
            <a:r>
              <a:rPr lang="en-US" dirty="0">
                <a:ea typeface="ＭＳ Ｐゴシック" pitchFamily="64" charset="-128"/>
                <a:cs typeface="Arial Unicode MS" pitchFamily="34" charset="-128"/>
              </a:rPr>
              <a:t>This picture shows a Potash mine deep under the Earth’s surface.</a:t>
            </a:r>
          </a:p>
          <a:p>
            <a:pPr algn="just">
              <a:spcBef>
                <a:spcPts val="586"/>
              </a:spcBef>
            </a:pPr>
            <a:endParaRPr lang="en-US" dirty="0">
              <a:ea typeface="ＭＳ Ｐゴシック" pitchFamily="64" charset="-128"/>
              <a:cs typeface="Arial Unicode MS" pitchFamily="34" charset="-128"/>
            </a:endParaRPr>
          </a:p>
          <a:p>
            <a:pPr algn="just">
              <a:spcBef>
                <a:spcPts val="586"/>
              </a:spcBef>
            </a:pPr>
            <a:r>
              <a:rPr lang="en-US" dirty="0">
                <a:ea typeface="ＭＳ Ｐゴシック" pitchFamily="64" charset="-128"/>
                <a:cs typeface="Arial Unicode MS" pitchFamily="34" charset="-128"/>
              </a:rPr>
              <a:t>**Optional if time permits, show Nutrients for Life Potash mining video- </a:t>
            </a:r>
            <a:r>
              <a:rPr lang="en-US" dirty="0">
                <a:hlinkClick r:id="rId3"/>
              </a:rPr>
              <a:t>https://www.youtube.com/watch?v=uujIepkI6Ow&amp;t=182s</a:t>
            </a:r>
            <a:endParaRPr lang="en-US" dirty="0">
              <a:ea typeface="ＭＳ Ｐゴシック" pitchFamily="64" charset="-128"/>
              <a:cs typeface="Arial Unicode MS" pitchFamily="34" charset="-128"/>
            </a:endParaRPr>
          </a:p>
        </p:txBody>
      </p:sp>
      <p:sp>
        <p:nvSpPr>
          <p:cNvPr id="4" name="Header Placeholder 3"/>
          <p:cNvSpPr>
            <a:spLocks noGrp="1"/>
          </p:cNvSpPr>
          <p:nvPr>
            <p:ph type="hdr" sz="quarter" idx="10"/>
          </p:nvPr>
        </p:nvSpPr>
        <p:spPr/>
        <p:txBody>
          <a:bodyPr/>
          <a:lstStyle/>
          <a:p>
            <a:r>
              <a:rPr lang="en-US" dirty="0"/>
              <a:t>Potash Review</a:t>
            </a:r>
          </a:p>
        </p:txBody>
      </p:sp>
      <p:sp>
        <p:nvSpPr>
          <p:cNvPr id="5" name="Slide Number Placeholder 4"/>
          <p:cNvSpPr>
            <a:spLocks noGrp="1"/>
          </p:cNvSpPr>
          <p:nvPr>
            <p:ph type="sldNum" sz="quarter" idx="11"/>
          </p:nvPr>
        </p:nvSpPr>
        <p:spPr/>
        <p:txBody>
          <a:bodyPr/>
          <a:lstStyle/>
          <a:p>
            <a:fld id="{FCDD902D-0A5D-4F95-9952-88ED93FE5EA5}" type="slidenum">
              <a:rPr lang="en-US" smtClean="0"/>
              <a:pPr/>
              <a:t>11</a:t>
            </a:fld>
            <a:endParaRPr lang="en-US" dirty="0"/>
          </a:p>
        </p:txBody>
      </p:sp>
    </p:spTree>
    <p:extLst>
      <p:ext uri="{BB962C8B-B14F-4D97-AF65-F5344CB8AC3E}">
        <p14:creationId xmlns:p14="http://schemas.microsoft.com/office/powerpoint/2010/main" val="489316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NPK are the basic nutrients that plants need to thrive, however there are 14 other nutrients that plants require to stay completely healthy. </a:t>
            </a:r>
          </a:p>
          <a:p>
            <a:endParaRPr lang="en-US" altLang="en-US" dirty="0">
              <a:latin typeface="Arial" pitchFamily="34" charset="0"/>
            </a:endParaRPr>
          </a:p>
          <a:p>
            <a:r>
              <a:rPr lang="en-US" altLang="en-US" dirty="0">
                <a:latin typeface="Arial" pitchFamily="34" charset="0"/>
              </a:rPr>
              <a:t>Those nutrients are:</a:t>
            </a:r>
          </a:p>
          <a:p>
            <a:pPr>
              <a:buFontTx/>
              <a:buChar char="•"/>
            </a:pPr>
            <a:r>
              <a:rPr lang="en-US" altLang="en-US" dirty="0">
                <a:latin typeface="Arial" pitchFamily="34" charset="0"/>
              </a:rPr>
              <a:t>Calcium (Ca) – important for plant metabolism and essential for cell walls</a:t>
            </a:r>
          </a:p>
          <a:p>
            <a:pPr>
              <a:buFontTx/>
              <a:buChar char="•"/>
            </a:pPr>
            <a:r>
              <a:rPr lang="en-US" altLang="en-US" dirty="0">
                <a:latin typeface="Arial" pitchFamily="34" charset="0"/>
              </a:rPr>
              <a:t>Magnesium (MG) – helps with photosynthesis</a:t>
            </a:r>
          </a:p>
          <a:p>
            <a:pPr>
              <a:buFontTx/>
              <a:buChar char="•"/>
            </a:pPr>
            <a:r>
              <a:rPr lang="en-US" altLang="en-US" dirty="0">
                <a:latin typeface="Arial" pitchFamily="34" charset="0"/>
              </a:rPr>
              <a:t>Sulfur (S) – helps with protein production and improves root growth and cold tolerance.</a:t>
            </a:r>
          </a:p>
          <a:p>
            <a:pPr>
              <a:buFontTx/>
              <a:buChar char="•"/>
            </a:pPr>
            <a:r>
              <a:rPr lang="en-US" altLang="en-US" dirty="0">
                <a:latin typeface="Arial" pitchFamily="34" charset="0"/>
              </a:rPr>
              <a:t>Boron (B) – Regulates flowering, pollination and seed development</a:t>
            </a:r>
          </a:p>
          <a:p>
            <a:pPr>
              <a:buFontTx/>
              <a:buChar char="•"/>
            </a:pPr>
            <a:r>
              <a:rPr lang="en-US" altLang="en-US" dirty="0">
                <a:latin typeface="Arial" pitchFamily="34" charset="0"/>
              </a:rPr>
              <a:t>Chlorine (Cl)– aids in plant metabolism</a:t>
            </a:r>
          </a:p>
          <a:p>
            <a:pPr>
              <a:buFontTx/>
              <a:buChar char="•"/>
            </a:pPr>
            <a:r>
              <a:rPr lang="en-US" altLang="en-US" dirty="0">
                <a:latin typeface="Arial" pitchFamily="34" charset="0"/>
              </a:rPr>
              <a:t>Copper (Cu) – important for reproductive growth</a:t>
            </a:r>
          </a:p>
          <a:p>
            <a:pPr>
              <a:buFontTx/>
              <a:buChar char="•"/>
            </a:pPr>
            <a:r>
              <a:rPr lang="en-US" altLang="en-US" dirty="0">
                <a:latin typeface="Arial" pitchFamily="34" charset="0"/>
              </a:rPr>
              <a:t>Iron (Fe) – essential for the formation of chlorophyll</a:t>
            </a:r>
          </a:p>
          <a:p>
            <a:pPr>
              <a:buFontTx/>
              <a:buChar char="•"/>
            </a:pPr>
            <a:r>
              <a:rPr lang="en-US" altLang="en-US" dirty="0">
                <a:latin typeface="Arial" pitchFamily="34" charset="0"/>
              </a:rPr>
              <a:t>Manganese (Mn) – breaks down carbohydrates</a:t>
            </a:r>
          </a:p>
          <a:p>
            <a:pPr>
              <a:buFontTx/>
              <a:buChar char="•"/>
            </a:pPr>
            <a:r>
              <a:rPr lang="en-US" altLang="en-US" dirty="0">
                <a:latin typeface="Arial" pitchFamily="34" charset="0"/>
              </a:rPr>
              <a:t>Molybdenum (Mo) – helps with nitrogen efficiency</a:t>
            </a:r>
          </a:p>
          <a:p>
            <a:pPr>
              <a:buFontTx/>
              <a:buChar char="•"/>
            </a:pPr>
            <a:r>
              <a:rPr lang="en-US" altLang="en-US" dirty="0">
                <a:latin typeface="Arial" pitchFamily="34" charset="0"/>
              </a:rPr>
              <a:t>Nickel (Ni) – essential for plant hormones and cell membrane function</a:t>
            </a:r>
          </a:p>
          <a:p>
            <a:pPr>
              <a:buFontTx/>
              <a:buChar char="•"/>
            </a:pPr>
            <a:r>
              <a:rPr lang="en-US" altLang="en-US" dirty="0">
                <a:latin typeface="Arial" pitchFamily="34" charset="0"/>
              </a:rPr>
              <a:t>Zinc (Zn) – regulates enzymes</a:t>
            </a:r>
          </a:p>
          <a:p>
            <a:pPr>
              <a:buFontTx/>
              <a:buChar char="•"/>
            </a:pPr>
            <a:r>
              <a:rPr lang="en-US" altLang="en-US" dirty="0">
                <a:latin typeface="Arial" pitchFamily="34" charset="0"/>
              </a:rPr>
              <a:t>Hydrogen (H) – critical component of water</a:t>
            </a:r>
          </a:p>
          <a:p>
            <a:pPr>
              <a:buFontTx/>
              <a:buChar char="•"/>
            </a:pPr>
            <a:r>
              <a:rPr lang="en-US" altLang="en-US" dirty="0">
                <a:latin typeface="Arial" pitchFamily="34" charset="0"/>
              </a:rPr>
              <a:t>Oxygen (O) – needed for respiration and photosynthesis</a:t>
            </a:r>
          </a:p>
          <a:p>
            <a:pPr>
              <a:buFontTx/>
              <a:buChar char="•"/>
            </a:pPr>
            <a:r>
              <a:rPr lang="en-US" altLang="en-US" dirty="0">
                <a:latin typeface="Arial" pitchFamily="34" charset="0"/>
              </a:rPr>
              <a:t>Carbon  (C) – life is made up of carbon chains and is essential for life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998" eaLnBrk="0" hangingPunct="0">
              <a:defRPr>
                <a:solidFill>
                  <a:schemeClr val="tx1"/>
                </a:solidFill>
                <a:latin typeface="Arial" pitchFamily="34" charset="0"/>
              </a:defRPr>
            </a:lvl1pPr>
            <a:lvl2pPr marL="698825" indent="-268779" defTabSz="880998" eaLnBrk="0" hangingPunct="0">
              <a:defRPr>
                <a:solidFill>
                  <a:schemeClr val="tx1"/>
                </a:solidFill>
                <a:latin typeface="Arial" pitchFamily="34" charset="0"/>
              </a:defRPr>
            </a:lvl2pPr>
            <a:lvl3pPr marL="1075116" indent="-215023" defTabSz="880998" eaLnBrk="0" hangingPunct="0">
              <a:defRPr>
                <a:solidFill>
                  <a:schemeClr val="tx1"/>
                </a:solidFill>
                <a:latin typeface="Arial" pitchFamily="34" charset="0"/>
              </a:defRPr>
            </a:lvl3pPr>
            <a:lvl4pPr marL="1505162" indent="-215023" defTabSz="880998" eaLnBrk="0" hangingPunct="0">
              <a:defRPr>
                <a:solidFill>
                  <a:schemeClr val="tx1"/>
                </a:solidFill>
                <a:latin typeface="Arial" pitchFamily="34" charset="0"/>
              </a:defRPr>
            </a:lvl4pPr>
            <a:lvl5pPr marL="1935208" indent="-215023" defTabSz="880998" eaLnBrk="0" hangingPunct="0">
              <a:defRPr>
                <a:solidFill>
                  <a:schemeClr val="tx1"/>
                </a:solidFill>
                <a:latin typeface="Arial" pitchFamily="34" charset="0"/>
              </a:defRPr>
            </a:lvl5pPr>
            <a:lvl6pPr marL="2365255" indent="-215023" defTabSz="880998" eaLnBrk="0" fontAlgn="base" hangingPunct="0">
              <a:spcBef>
                <a:spcPct val="0"/>
              </a:spcBef>
              <a:spcAft>
                <a:spcPct val="0"/>
              </a:spcAft>
              <a:defRPr>
                <a:solidFill>
                  <a:schemeClr val="tx1"/>
                </a:solidFill>
                <a:latin typeface="Arial" pitchFamily="34" charset="0"/>
              </a:defRPr>
            </a:lvl6pPr>
            <a:lvl7pPr marL="2795301" indent="-215023" defTabSz="880998" eaLnBrk="0" fontAlgn="base" hangingPunct="0">
              <a:spcBef>
                <a:spcPct val="0"/>
              </a:spcBef>
              <a:spcAft>
                <a:spcPct val="0"/>
              </a:spcAft>
              <a:defRPr>
                <a:solidFill>
                  <a:schemeClr val="tx1"/>
                </a:solidFill>
                <a:latin typeface="Arial" pitchFamily="34" charset="0"/>
              </a:defRPr>
            </a:lvl7pPr>
            <a:lvl8pPr marL="3225348" indent="-215023" defTabSz="880998" eaLnBrk="0" fontAlgn="base" hangingPunct="0">
              <a:spcBef>
                <a:spcPct val="0"/>
              </a:spcBef>
              <a:spcAft>
                <a:spcPct val="0"/>
              </a:spcAft>
              <a:defRPr>
                <a:solidFill>
                  <a:schemeClr val="tx1"/>
                </a:solidFill>
                <a:latin typeface="Arial" pitchFamily="34" charset="0"/>
              </a:defRPr>
            </a:lvl8pPr>
            <a:lvl9pPr marL="3655394" indent="-215023" defTabSz="880998" eaLnBrk="0" fontAlgn="base" hangingPunct="0">
              <a:spcBef>
                <a:spcPct val="0"/>
              </a:spcBef>
              <a:spcAft>
                <a:spcPct val="0"/>
              </a:spcAft>
              <a:defRPr>
                <a:solidFill>
                  <a:schemeClr val="tx1"/>
                </a:solidFill>
                <a:latin typeface="Arial" pitchFamily="34" charset="0"/>
              </a:defRPr>
            </a:lvl9pPr>
          </a:lstStyle>
          <a:p>
            <a:pPr eaLnBrk="1" hangingPunct="1"/>
            <a:fld id="{3ED29538-2FF4-48DA-9825-FC218F31B23E}" type="slidenum">
              <a:rPr lang="en-US" altLang="en-US" smtClean="0">
                <a:solidFill>
                  <a:srgbClr val="000000"/>
                </a:solidFill>
              </a:rPr>
              <a:pPr eaLnBrk="1" hangingPunct="1"/>
              <a:t>12</a:t>
            </a:fld>
            <a:endParaRPr lang="en-US" altLang="en-US">
              <a:solidFill>
                <a:srgbClr val="000000"/>
              </a:solidFill>
            </a:endParaRPr>
          </a:p>
        </p:txBody>
      </p:sp>
    </p:spTree>
    <p:extLst>
      <p:ext uri="{BB962C8B-B14F-4D97-AF65-F5344CB8AC3E}">
        <p14:creationId xmlns:p14="http://schemas.microsoft.com/office/powerpoint/2010/main" val="4076724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87651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**Optional – Print out a 8.5 x 11” copy of our periodic table poster and tape it to a cookie sheet. Use magnetic darts to have students try to hit the 17 essential elements highlighted on the poster. You can keep score, 2 points for a macro nutrient and 1 point for a micro nutrient, or just have students name the element they hit.</a:t>
            </a:r>
          </a:p>
          <a:p>
            <a:pPr defTabSz="876519"/>
            <a:endParaRPr lang="en-US" altLang="en-US" dirty="0">
              <a:latin typeface="Arial"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998" eaLnBrk="0" hangingPunct="0">
              <a:defRPr>
                <a:solidFill>
                  <a:schemeClr val="tx1"/>
                </a:solidFill>
                <a:latin typeface="Arial" pitchFamily="34" charset="0"/>
              </a:defRPr>
            </a:lvl1pPr>
            <a:lvl2pPr marL="698825" indent="-268779" defTabSz="880998" eaLnBrk="0" hangingPunct="0">
              <a:defRPr>
                <a:solidFill>
                  <a:schemeClr val="tx1"/>
                </a:solidFill>
                <a:latin typeface="Arial" pitchFamily="34" charset="0"/>
              </a:defRPr>
            </a:lvl2pPr>
            <a:lvl3pPr marL="1075116" indent="-215023" defTabSz="880998" eaLnBrk="0" hangingPunct="0">
              <a:defRPr>
                <a:solidFill>
                  <a:schemeClr val="tx1"/>
                </a:solidFill>
                <a:latin typeface="Arial" pitchFamily="34" charset="0"/>
              </a:defRPr>
            </a:lvl3pPr>
            <a:lvl4pPr marL="1505162" indent="-215023" defTabSz="880998" eaLnBrk="0" hangingPunct="0">
              <a:defRPr>
                <a:solidFill>
                  <a:schemeClr val="tx1"/>
                </a:solidFill>
                <a:latin typeface="Arial" pitchFamily="34" charset="0"/>
              </a:defRPr>
            </a:lvl4pPr>
            <a:lvl5pPr marL="1935208" indent="-215023" defTabSz="880998" eaLnBrk="0" hangingPunct="0">
              <a:defRPr>
                <a:solidFill>
                  <a:schemeClr val="tx1"/>
                </a:solidFill>
                <a:latin typeface="Arial" pitchFamily="34" charset="0"/>
              </a:defRPr>
            </a:lvl5pPr>
            <a:lvl6pPr marL="2365255" indent="-215023" defTabSz="880998" eaLnBrk="0" fontAlgn="base" hangingPunct="0">
              <a:spcBef>
                <a:spcPct val="0"/>
              </a:spcBef>
              <a:spcAft>
                <a:spcPct val="0"/>
              </a:spcAft>
              <a:defRPr>
                <a:solidFill>
                  <a:schemeClr val="tx1"/>
                </a:solidFill>
                <a:latin typeface="Arial" pitchFamily="34" charset="0"/>
              </a:defRPr>
            </a:lvl6pPr>
            <a:lvl7pPr marL="2795301" indent="-215023" defTabSz="880998" eaLnBrk="0" fontAlgn="base" hangingPunct="0">
              <a:spcBef>
                <a:spcPct val="0"/>
              </a:spcBef>
              <a:spcAft>
                <a:spcPct val="0"/>
              </a:spcAft>
              <a:defRPr>
                <a:solidFill>
                  <a:schemeClr val="tx1"/>
                </a:solidFill>
                <a:latin typeface="Arial" pitchFamily="34" charset="0"/>
              </a:defRPr>
            </a:lvl7pPr>
            <a:lvl8pPr marL="3225348" indent="-215023" defTabSz="880998" eaLnBrk="0" fontAlgn="base" hangingPunct="0">
              <a:spcBef>
                <a:spcPct val="0"/>
              </a:spcBef>
              <a:spcAft>
                <a:spcPct val="0"/>
              </a:spcAft>
              <a:defRPr>
                <a:solidFill>
                  <a:schemeClr val="tx1"/>
                </a:solidFill>
                <a:latin typeface="Arial" pitchFamily="34" charset="0"/>
              </a:defRPr>
            </a:lvl8pPr>
            <a:lvl9pPr marL="3655394" indent="-215023" defTabSz="880998" eaLnBrk="0" fontAlgn="base" hangingPunct="0">
              <a:spcBef>
                <a:spcPct val="0"/>
              </a:spcBef>
              <a:spcAft>
                <a:spcPct val="0"/>
              </a:spcAft>
              <a:defRPr>
                <a:solidFill>
                  <a:schemeClr val="tx1"/>
                </a:solidFill>
                <a:latin typeface="Arial" pitchFamily="34" charset="0"/>
              </a:defRPr>
            </a:lvl9pPr>
          </a:lstStyle>
          <a:p>
            <a:pPr eaLnBrk="1" hangingPunct="1"/>
            <a:fld id="{E61DFB21-AF9F-442F-B119-C6BE984C44F1}" type="slidenum">
              <a:rPr lang="en-US" altLang="en-US" smtClean="0">
                <a:solidFill>
                  <a:srgbClr val="000000"/>
                </a:solidFill>
              </a:rPr>
              <a:pPr eaLnBrk="1" hangingPunct="1"/>
              <a:t>13</a:t>
            </a:fld>
            <a:endParaRPr lang="en-US" altLang="en-US">
              <a:solidFill>
                <a:srgbClr val="000000"/>
              </a:solidFill>
            </a:endParaRPr>
          </a:p>
        </p:txBody>
      </p:sp>
    </p:spTree>
    <p:extLst>
      <p:ext uri="{BB962C8B-B14F-4D97-AF65-F5344CB8AC3E}">
        <p14:creationId xmlns:p14="http://schemas.microsoft.com/office/powerpoint/2010/main" val="2401230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talked a little earlier about my job title, but what is it that I actually do, and how does it relate to what we just learned about N, P, and K?</a:t>
            </a:r>
          </a:p>
          <a:p>
            <a:r>
              <a:rPr lang="en-US"/>
              <a:t>** Spend some time talking about your career, how it relates to Agriculture and the fertilizer industry. What do you do on a daily basis? What kind of education is needed to have a job like yours? Feel free to add additional slides and pictures to better explain your career.</a:t>
            </a:r>
            <a:endParaRPr lang="en-US">
              <a:cs typeface="Calibri"/>
            </a:endParaRPr>
          </a:p>
        </p:txBody>
      </p:sp>
      <p:sp>
        <p:nvSpPr>
          <p:cNvPr id="4" name="Slide Number Placeholder 3"/>
          <p:cNvSpPr>
            <a:spLocks noGrp="1"/>
          </p:cNvSpPr>
          <p:nvPr>
            <p:ph type="sldNum" sz="quarter" idx="5"/>
          </p:nvPr>
        </p:nvSpPr>
        <p:spPr/>
        <p:txBody>
          <a:bodyPr/>
          <a:lstStyle/>
          <a:p>
            <a:fld id="{AD76B6E0-CBF4-47E4-9125-B97788FA66BC}" type="slidenum">
              <a:rPr lang="en-US" smtClean="0"/>
              <a:t>14</a:t>
            </a:fld>
            <a:endParaRPr lang="en-US"/>
          </a:p>
        </p:txBody>
      </p:sp>
    </p:spTree>
    <p:extLst>
      <p:ext uri="{BB962C8B-B14F-4D97-AF65-F5344CB8AC3E}">
        <p14:creationId xmlns:p14="http://schemas.microsoft.com/office/powerpoint/2010/main" val="2515852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if they have any questions. You may also add contact information if you would like to be available to answer additional questions.</a:t>
            </a:r>
          </a:p>
        </p:txBody>
      </p:sp>
      <p:sp>
        <p:nvSpPr>
          <p:cNvPr id="4" name="Slide Number Placeholder 3"/>
          <p:cNvSpPr>
            <a:spLocks noGrp="1"/>
          </p:cNvSpPr>
          <p:nvPr>
            <p:ph type="sldNum" sz="quarter" idx="5"/>
          </p:nvPr>
        </p:nvSpPr>
        <p:spPr/>
        <p:txBody>
          <a:bodyPr/>
          <a:lstStyle/>
          <a:p>
            <a:fld id="{AD76B6E0-CBF4-47E4-9125-B97788FA66BC}" type="slidenum">
              <a:rPr lang="en-US" smtClean="0"/>
              <a:t>15</a:t>
            </a:fld>
            <a:endParaRPr lang="en-US"/>
          </a:p>
        </p:txBody>
      </p:sp>
    </p:spTree>
    <p:extLst>
      <p:ext uri="{BB962C8B-B14F-4D97-AF65-F5344CB8AC3E}">
        <p14:creationId xmlns:p14="http://schemas.microsoft.com/office/powerpoint/2010/main" val="160318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__________________ and I work for ___________________ doing ____________________.</a:t>
            </a:r>
          </a:p>
          <a:p>
            <a:r>
              <a:rPr lang="en-US" dirty="0"/>
              <a:t>Introduce a little about yourself (Ex. You can share the town you live in, school you attended if local, highlight of the grade of the classroom you are in to make yourself relatable, something about your family, hobbies)  </a:t>
            </a:r>
            <a:endParaRPr lang="en-US" dirty="0">
              <a:cs typeface="Calibri"/>
            </a:endParaRPr>
          </a:p>
          <a:p>
            <a:r>
              <a:rPr lang="en-US" dirty="0"/>
              <a:t>We will talk a little more about my career later.</a:t>
            </a:r>
          </a:p>
        </p:txBody>
      </p:sp>
      <p:sp>
        <p:nvSpPr>
          <p:cNvPr id="4" name="Slide Number Placeholder 3"/>
          <p:cNvSpPr>
            <a:spLocks noGrp="1"/>
          </p:cNvSpPr>
          <p:nvPr>
            <p:ph type="sldNum" sz="quarter" idx="5"/>
          </p:nvPr>
        </p:nvSpPr>
        <p:spPr/>
        <p:txBody>
          <a:bodyPr/>
          <a:lstStyle/>
          <a:p>
            <a:fld id="{AD76B6E0-CBF4-47E4-9125-B97788FA66BC}" type="slidenum">
              <a:rPr lang="en-US" smtClean="0"/>
              <a:t>2</a:t>
            </a:fld>
            <a:endParaRPr lang="en-US"/>
          </a:p>
        </p:txBody>
      </p:sp>
    </p:spTree>
    <p:extLst>
      <p:ext uri="{BB962C8B-B14F-4D97-AF65-F5344CB8AC3E}">
        <p14:creationId xmlns:p14="http://schemas.microsoft.com/office/powerpoint/2010/main" val="421536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view a demonstration of this activity, go to:  </a:t>
            </a:r>
            <a:r>
              <a:rPr lang="en-US" sz="1200" kern="1200" dirty="0">
                <a:solidFill>
                  <a:schemeClr val="tx1"/>
                </a:solidFill>
                <a:effectLst/>
                <a:highlight>
                  <a:srgbClr val="FFFF00"/>
                </a:highlight>
                <a:latin typeface="+mn-lt"/>
                <a:ea typeface="+mn-ea"/>
                <a:cs typeface="+mn-cs"/>
              </a:rPr>
              <a:t>YOUTUBE</a:t>
            </a:r>
            <a:r>
              <a:rPr lang="en-US" sz="1200" kern="1200" dirty="0">
                <a:solidFill>
                  <a:schemeClr val="tx1"/>
                </a:solidFill>
                <a:effectLst/>
                <a:latin typeface="+mn-lt"/>
                <a:ea typeface="+mn-ea"/>
                <a:cs typeface="+mn-cs"/>
              </a:rPr>
              <a:t> of Rick’s demo.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Visual Aids:  Three hats, shirts, or name tags each labeled with one of the primary nutrients N, P, or K.  Ideally, have N in green, P in yellow and K in pink/red.   Fertilizer bag or label to show the nutrients.  Optional: Nutrients for Life NPK poster.  Kit can be obtained from Nutrients for Life</a:t>
            </a:r>
          </a:p>
          <a:p>
            <a:r>
              <a:rPr lang="en-US" sz="1200" kern="1200" dirty="0">
                <a:solidFill>
                  <a:schemeClr val="tx1"/>
                </a:solidFill>
                <a:effectLst/>
                <a:latin typeface="+mn-lt"/>
                <a:ea typeface="+mn-ea"/>
                <a:cs typeface="+mn-cs"/>
              </a:rPr>
              <a:t>It doesn’t matter if it’s corn in the Midwest, bananas in Hawaii, strawberries in Florida, or almonds in California, every plant needs three main nutrients to survive</a:t>
            </a:r>
            <a:r>
              <a:rPr lang="en-US" dirty="0"/>
              <a:t>.</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No matter what you grow, it needs the three primary nutrients N, P and K.  In science, we call nitrogen “N.”  Can I get a volunteer?  (Give them the hat with the “N”).  </a:t>
            </a:r>
            <a:r>
              <a:rPr lang="en-US" sz="1200" b="1" kern="1200" dirty="0">
                <a:solidFill>
                  <a:schemeClr val="tx1"/>
                </a:solidFill>
                <a:effectLst/>
                <a:latin typeface="+mn-lt"/>
                <a:ea typeface="+mn-ea"/>
                <a:cs typeface="+mn-cs"/>
              </a:rPr>
              <a:t>About 78% of earth’s atmosphere is made of nitrogen</a:t>
            </a:r>
            <a:r>
              <a:rPr lang="en-US" sz="1200" kern="1200" dirty="0">
                <a:solidFill>
                  <a:schemeClr val="tx1"/>
                </a:solidFill>
                <a:effectLst/>
                <a:latin typeface="+mn-lt"/>
                <a:ea typeface="+mn-ea"/>
                <a:cs typeface="+mn-cs"/>
              </a:rPr>
              <a:t>.  However, </a:t>
            </a:r>
            <a:r>
              <a:rPr lang="en-US" sz="1200" b="1" kern="1200" dirty="0">
                <a:solidFill>
                  <a:schemeClr val="tx1"/>
                </a:solidFill>
                <a:effectLst/>
                <a:latin typeface="+mn-lt"/>
                <a:ea typeface="+mn-ea"/>
                <a:cs typeface="+mn-cs"/>
              </a:rPr>
              <a:t>most plants can’t use the nitrogen directly from the air</a:t>
            </a:r>
            <a:r>
              <a:rPr lang="en-US" sz="1200" kern="1200" dirty="0">
                <a:solidFill>
                  <a:schemeClr val="tx1"/>
                </a:solidFill>
                <a:effectLst/>
                <a:latin typeface="+mn-lt"/>
                <a:ea typeface="+mn-ea"/>
                <a:cs typeface="+mn-cs"/>
              </a:rPr>
              <a:t>.  So, scientists have figured out a way to make it into a form that plants can use, the Haber-Bosch process, through various types of fertilizers.  How do you think nitrogen helps plants? </a:t>
            </a:r>
            <a:r>
              <a:rPr lang="en-US" sz="1200" b="1" kern="1200" dirty="0">
                <a:solidFill>
                  <a:schemeClr val="tx1"/>
                </a:solidFill>
                <a:effectLst/>
                <a:latin typeface="+mn-lt"/>
                <a:ea typeface="+mn-ea"/>
                <a:cs typeface="+mn-cs"/>
              </a:rPr>
              <a:t>Plants need nitrogen to be green and healthy</a:t>
            </a:r>
            <a:r>
              <a:rPr lang="en-US" sz="1200" kern="1200" dirty="0">
                <a:solidFill>
                  <a:schemeClr val="tx1"/>
                </a:solidFill>
                <a:effectLst/>
                <a:latin typeface="+mn-lt"/>
                <a:ea typeface="+mn-ea"/>
                <a:cs typeface="+mn-cs"/>
              </a:rPr>
              <a:t>. Without nitrogen, plant leaves will be weak and yellow.  Some plants require a lot of Nitrogen, so N is the first member of the NPK team.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Can I get another volunteer? (Give them the hat with the “P”).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member of the team is P, which stands for Phosphorus.  What color is the hat? Yellow!  Why do you think our phosphorus hat is yellow?  </a:t>
            </a:r>
            <a:r>
              <a:rPr lang="en-US" sz="1200" b="1" kern="1200" dirty="0">
                <a:solidFill>
                  <a:schemeClr val="tx1"/>
                </a:solidFill>
                <a:effectLst/>
                <a:latin typeface="+mn-lt"/>
                <a:ea typeface="+mn-ea"/>
                <a:cs typeface="+mn-cs"/>
              </a:rPr>
              <a:t>Without phosphorus the plant cannot conduct Photosynthesis</a:t>
            </a:r>
            <a:r>
              <a:rPr lang="en-US" sz="1200" kern="1200" dirty="0">
                <a:solidFill>
                  <a:schemeClr val="tx1"/>
                </a:solidFill>
                <a:effectLst/>
                <a:latin typeface="+mn-lt"/>
                <a:ea typeface="+mn-ea"/>
                <a:cs typeface="+mn-cs"/>
              </a:rPr>
              <a:t>.  The leaves of a plant take in energy from the sun and turn it into energy for the plant. This is called photosynthesis.  </a:t>
            </a:r>
            <a:r>
              <a:rPr lang="en-US" sz="1200" b="1" kern="1200" dirty="0">
                <a:solidFill>
                  <a:schemeClr val="tx1"/>
                </a:solidFill>
                <a:effectLst/>
                <a:latin typeface="+mn-lt"/>
                <a:ea typeface="+mn-ea"/>
                <a:cs typeface="+mn-cs"/>
              </a:rPr>
              <a:t>Phosphorus also helps encourage plants to grow strong and healthy roots</a:t>
            </a:r>
            <a:r>
              <a:rPr lang="en-US" sz="1200" kern="1200" dirty="0">
                <a:solidFill>
                  <a:schemeClr val="tx1"/>
                </a:solidFill>
                <a:effectLst/>
                <a:latin typeface="+mn-lt"/>
                <a:ea typeface="+mn-ea"/>
                <a:cs typeface="+mn-cs"/>
              </a:rPr>
              <a:t>, as well as helps the plant produce quality seeds, flowers, and fruit. Phosphorus can even help a plant resist disease, too.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Can I get one final volunteer? (Give them the “K” hat). Scientists call Potassium K.  Potassium when mined looks like a pink rock.  It’s mined either underground in the southeastern part of the United States or in the mountains in the northwest region.  </a:t>
            </a:r>
            <a:r>
              <a:rPr lang="en-US" sz="1200" b="1" kern="1200" dirty="0">
                <a:solidFill>
                  <a:schemeClr val="tx1"/>
                </a:solidFill>
                <a:effectLst/>
                <a:latin typeface="+mn-lt"/>
                <a:ea typeface="+mn-ea"/>
                <a:cs typeface="+mn-cs"/>
              </a:rPr>
              <a:t>Potassium protects plants against diseases and helps the plants when it is cold or dry</a:t>
            </a:r>
            <a:r>
              <a:rPr lang="en-US" sz="1200" kern="1200" dirty="0">
                <a:solidFill>
                  <a:schemeClr val="tx1"/>
                </a:solidFill>
                <a:effectLst/>
                <a:latin typeface="+mn-lt"/>
                <a:ea typeface="+mn-ea"/>
                <a:cs typeface="+mn-cs"/>
              </a:rPr>
              <a:t>. It also helps the food you buy stay fresh.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Have students give the NPK Team volunteers a round of applause.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**Optional questions include asking students what each N, P and K stands for as well as why it’s needed by the plant as a review.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do farmers add these nutrients back to the soil if they are missing?  Fertilizers!  Show students a fertilizer bag or label and explain the three numbers represented on the bag.  Every plant needs a specific amount of these nutrients, similar to a recipe when cooking.  Some need more nitrogen, some need more phosphorus.  Farmers send soil samples to agronomists, or a soil scientist, to find out how much fertilizer they need to add to their fields.  They don’t want too little or their plants won’t grow well, and they don’t want too much because that could hurt their plants too.  Farmers strive to be environmentally friendly, as well as economical.  </a:t>
            </a:r>
          </a:p>
          <a:p>
            <a:endParaRPr lang="en-US" dirty="0"/>
          </a:p>
        </p:txBody>
      </p:sp>
      <p:sp>
        <p:nvSpPr>
          <p:cNvPr id="4" name="Slide Number Placeholder 3"/>
          <p:cNvSpPr>
            <a:spLocks noGrp="1"/>
          </p:cNvSpPr>
          <p:nvPr>
            <p:ph type="sldNum" sz="quarter" idx="5"/>
          </p:nvPr>
        </p:nvSpPr>
        <p:spPr/>
        <p:txBody>
          <a:bodyPr/>
          <a:lstStyle/>
          <a:p>
            <a:fld id="{AD76B6E0-CBF4-47E4-9125-B97788FA66BC}" type="slidenum">
              <a:rPr lang="en-US" smtClean="0"/>
              <a:t>3</a:t>
            </a:fld>
            <a:endParaRPr lang="en-US"/>
          </a:p>
        </p:txBody>
      </p:sp>
    </p:spTree>
    <p:extLst>
      <p:ext uri="{BB962C8B-B14F-4D97-AF65-F5344CB8AC3E}">
        <p14:creationId xmlns:p14="http://schemas.microsoft.com/office/powerpoint/2010/main" val="333982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students, “where do we get these nutrients for our bodies?”  We get N, P and K from the plants that we eat and the plants got the nutrients from the soil.  Use the NFL NPK poster as a visual aid to reiterate.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Healthy soil=healthy plants and healthy plants=healthy people </a:t>
            </a:r>
          </a:p>
          <a:p>
            <a:endParaRPr lang="en-US" dirty="0"/>
          </a:p>
        </p:txBody>
      </p:sp>
      <p:sp>
        <p:nvSpPr>
          <p:cNvPr id="4" name="Slide Number Placeholder 3"/>
          <p:cNvSpPr>
            <a:spLocks noGrp="1"/>
          </p:cNvSpPr>
          <p:nvPr>
            <p:ph type="sldNum" sz="quarter" idx="5"/>
          </p:nvPr>
        </p:nvSpPr>
        <p:spPr/>
        <p:txBody>
          <a:bodyPr/>
          <a:lstStyle/>
          <a:p>
            <a:fld id="{AD76B6E0-CBF4-47E4-9125-B97788FA66BC}" type="slidenum">
              <a:rPr lang="en-US" smtClean="0"/>
              <a:t>4</a:t>
            </a:fld>
            <a:endParaRPr lang="en-US"/>
          </a:p>
        </p:txBody>
      </p:sp>
    </p:spTree>
    <p:extLst>
      <p:ext uri="{BB962C8B-B14F-4D97-AF65-F5344CB8AC3E}">
        <p14:creationId xmlns:p14="http://schemas.microsoft.com/office/powerpoint/2010/main" val="2021502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talked about our three essential elements, N, P, and K, where do these elements come from? The come from Nature!</a:t>
            </a:r>
          </a:p>
        </p:txBody>
      </p:sp>
      <p:sp>
        <p:nvSpPr>
          <p:cNvPr id="4" name="Slide Number Placeholder 3"/>
          <p:cNvSpPr>
            <a:spLocks noGrp="1"/>
          </p:cNvSpPr>
          <p:nvPr>
            <p:ph type="sldNum" sz="quarter" idx="10"/>
          </p:nvPr>
        </p:nvSpPr>
        <p:spPr/>
        <p:txBody>
          <a:bodyPr/>
          <a:lstStyle/>
          <a:p>
            <a:fld id="{2CDE9B1B-704C-42C5-9C62-D263CD7FDA83}" type="slidenum">
              <a:rPr lang="en-US" smtClean="0"/>
              <a:t>5</a:t>
            </a:fld>
            <a:endParaRPr lang="en-US"/>
          </a:p>
        </p:txBody>
      </p:sp>
    </p:spTree>
    <p:extLst>
      <p:ext uri="{BB962C8B-B14F-4D97-AF65-F5344CB8AC3E}">
        <p14:creationId xmlns:p14="http://schemas.microsoft.com/office/powerpoint/2010/main" val="114043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(Optional Slide)</a:t>
            </a:r>
          </a:p>
          <a:p>
            <a:r>
              <a:rPr lang="en-US" dirty="0"/>
              <a:t>Nitrogen is</a:t>
            </a:r>
            <a:r>
              <a:rPr lang="en-US" baseline="0" dirty="0"/>
              <a:t> the first of the macro (or basic) nutrients that a plant needs. Nitrogen makes plants grow strong and healthy. It is also used for chlorophyll production and photosynthesis. Nitrogen helps with rapid growth, increases leaves, seeds, and fruit production in plants. </a:t>
            </a:r>
          </a:p>
          <a:p>
            <a:endParaRPr lang="en-US" baseline="0" dirty="0"/>
          </a:p>
          <a:p>
            <a:r>
              <a:rPr lang="en-US" baseline="0" dirty="0"/>
              <a:t>If plants don’t have enough nitrogen, the leaves will start to turn greenish- yellow. </a:t>
            </a:r>
            <a:endParaRPr 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998" eaLnBrk="0" hangingPunct="0">
              <a:defRPr>
                <a:solidFill>
                  <a:schemeClr val="tx1"/>
                </a:solidFill>
                <a:latin typeface="Arial" pitchFamily="34" charset="0"/>
              </a:defRPr>
            </a:lvl1pPr>
            <a:lvl2pPr marL="698825" indent="-268779" defTabSz="880998" eaLnBrk="0" hangingPunct="0">
              <a:defRPr>
                <a:solidFill>
                  <a:schemeClr val="tx1"/>
                </a:solidFill>
                <a:latin typeface="Arial" pitchFamily="34" charset="0"/>
              </a:defRPr>
            </a:lvl2pPr>
            <a:lvl3pPr marL="1075116" indent="-215023" defTabSz="880998" eaLnBrk="0" hangingPunct="0">
              <a:defRPr>
                <a:solidFill>
                  <a:schemeClr val="tx1"/>
                </a:solidFill>
                <a:latin typeface="Arial" pitchFamily="34" charset="0"/>
              </a:defRPr>
            </a:lvl3pPr>
            <a:lvl4pPr marL="1505162" indent="-215023" defTabSz="880998" eaLnBrk="0" hangingPunct="0">
              <a:defRPr>
                <a:solidFill>
                  <a:schemeClr val="tx1"/>
                </a:solidFill>
                <a:latin typeface="Arial" pitchFamily="34" charset="0"/>
              </a:defRPr>
            </a:lvl4pPr>
            <a:lvl5pPr marL="1935208" indent="-215023" defTabSz="880998" eaLnBrk="0" hangingPunct="0">
              <a:defRPr>
                <a:solidFill>
                  <a:schemeClr val="tx1"/>
                </a:solidFill>
                <a:latin typeface="Arial" pitchFamily="34" charset="0"/>
              </a:defRPr>
            </a:lvl5pPr>
            <a:lvl6pPr marL="2365255" indent="-215023" defTabSz="880998" eaLnBrk="0" fontAlgn="base" hangingPunct="0">
              <a:spcBef>
                <a:spcPct val="0"/>
              </a:spcBef>
              <a:spcAft>
                <a:spcPct val="0"/>
              </a:spcAft>
              <a:defRPr>
                <a:solidFill>
                  <a:schemeClr val="tx1"/>
                </a:solidFill>
                <a:latin typeface="Arial" pitchFamily="34" charset="0"/>
              </a:defRPr>
            </a:lvl6pPr>
            <a:lvl7pPr marL="2795301" indent="-215023" defTabSz="880998" eaLnBrk="0" fontAlgn="base" hangingPunct="0">
              <a:spcBef>
                <a:spcPct val="0"/>
              </a:spcBef>
              <a:spcAft>
                <a:spcPct val="0"/>
              </a:spcAft>
              <a:defRPr>
                <a:solidFill>
                  <a:schemeClr val="tx1"/>
                </a:solidFill>
                <a:latin typeface="Arial" pitchFamily="34" charset="0"/>
              </a:defRPr>
            </a:lvl7pPr>
            <a:lvl8pPr marL="3225348" indent="-215023" defTabSz="880998" eaLnBrk="0" fontAlgn="base" hangingPunct="0">
              <a:spcBef>
                <a:spcPct val="0"/>
              </a:spcBef>
              <a:spcAft>
                <a:spcPct val="0"/>
              </a:spcAft>
              <a:defRPr>
                <a:solidFill>
                  <a:schemeClr val="tx1"/>
                </a:solidFill>
                <a:latin typeface="Arial" pitchFamily="34" charset="0"/>
              </a:defRPr>
            </a:lvl8pPr>
            <a:lvl9pPr marL="3655394" indent="-215023" defTabSz="880998" eaLnBrk="0" fontAlgn="base" hangingPunct="0">
              <a:spcBef>
                <a:spcPct val="0"/>
              </a:spcBef>
              <a:spcAft>
                <a:spcPct val="0"/>
              </a:spcAft>
              <a:defRPr>
                <a:solidFill>
                  <a:schemeClr val="tx1"/>
                </a:solidFill>
                <a:latin typeface="Arial" pitchFamily="34" charset="0"/>
              </a:defRPr>
            </a:lvl9pPr>
          </a:lstStyle>
          <a:p>
            <a:pPr eaLnBrk="1" hangingPunct="1"/>
            <a:fld id="{201394AB-913C-4BAB-BCCB-FA30C2AA77F4}" type="slidenum">
              <a:rPr lang="en-US" altLang="en-US" smtClean="0">
                <a:solidFill>
                  <a:srgbClr val="000000"/>
                </a:solidFill>
              </a:rPr>
              <a:pPr eaLnBrk="1" hangingPunct="1"/>
              <a:t>6</a:t>
            </a:fld>
            <a:endParaRPr lang="en-US" altLang="en-US">
              <a:solidFill>
                <a:srgbClr val="000000"/>
              </a:solidFill>
            </a:endParaRPr>
          </a:p>
        </p:txBody>
      </p:sp>
    </p:spTree>
    <p:extLst>
      <p:ext uri="{BB962C8B-B14F-4D97-AF65-F5344CB8AC3E}">
        <p14:creationId xmlns:p14="http://schemas.microsoft.com/office/powerpoint/2010/main" val="835338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Nitrogen is found in the atmosphere and makes up 78% of the air we breathe, however this Nitrogen isn’t in a form that is usable by plants.</a:t>
            </a:r>
          </a:p>
        </p:txBody>
      </p:sp>
      <p:sp>
        <p:nvSpPr>
          <p:cNvPr id="4" name="Slide Number Placeholder 3"/>
          <p:cNvSpPr>
            <a:spLocks noGrp="1"/>
          </p:cNvSpPr>
          <p:nvPr>
            <p:ph type="sldNum" sz="quarter" idx="10"/>
          </p:nvPr>
        </p:nvSpPr>
        <p:spPr/>
        <p:txBody>
          <a:bodyPr/>
          <a:lstStyle/>
          <a:p>
            <a:pPr>
              <a:defRPr/>
            </a:pPr>
            <a:fld id="{F0806BEA-D0AD-4D53-98CC-64B31BC046AF}" type="slidenum">
              <a:rPr lang="en-US" smtClean="0"/>
              <a:pPr>
                <a:defRPr/>
              </a:pPr>
              <a:t>7</a:t>
            </a:fld>
            <a:endParaRPr lang="en-US" dirty="0"/>
          </a:p>
        </p:txBody>
      </p:sp>
    </p:spTree>
    <p:extLst>
      <p:ext uri="{BB962C8B-B14F-4D97-AF65-F5344CB8AC3E}">
        <p14:creationId xmlns:p14="http://schemas.microsoft.com/office/powerpoint/2010/main" val="2668887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(Optional Slide)</a:t>
            </a:r>
          </a:p>
          <a:p>
            <a:r>
              <a:rPr lang="en-US" altLang="en-US" dirty="0">
                <a:latin typeface="Arial" pitchFamily="34" charset="0"/>
              </a:rPr>
              <a:t>Phosphorus is also a macronutrient and a basic need for all plants. It helps breathe during photosynthesis while also helping the plant store and move energy. Phosphorus is also important for drought and disease tolerance. </a:t>
            </a:r>
          </a:p>
          <a:p>
            <a:endParaRPr lang="en-US" altLang="en-US" dirty="0">
              <a:latin typeface="Arial" pitchFamily="34" charset="0"/>
            </a:endParaRPr>
          </a:p>
          <a:p>
            <a:r>
              <a:rPr lang="en-US" altLang="en-US" dirty="0">
                <a:latin typeface="Arial" pitchFamily="34" charset="0"/>
              </a:rPr>
              <a:t>Without this nutrient, plants won’t grow very tall and their leaves will turn purple. </a:t>
            </a:r>
          </a:p>
          <a:p>
            <a:endParaRPr lang="en-US" altLang="en-US" dirty="0">
              <a:latin typeface="Arial" pitchFamily="34" charset="0"/>
            </a:endParaRPr>
          </a:p>
          <a:p>
            <a:r>
              <a:rPr lang="en-US" altLang="en-US" dirty="0">
                <a:latin typeface="Arial" pitchFamily="34" charset="0"/>
              </a:rPr>
              <a:t>Optional: Phosphorus is also involved in the formation of oils, sugars and starches in plants. </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998" eaLnBrk="0" hangingPunct="0">
              <a:defRPr>
                <a:solidFill>
                  <a:schemeClr val="tx1"/>
                </a:solidFill>
                <a:latin typeface="Arial" pitchFamily="34" charset="0"/>
              </a:defRPr>
            </a:lvl1pPr>
            <a:lvl2pPr marL="698825" indent="-268779" defTabSz="880998" eaLnBrk="0" hangingPunct="0">
              <a:defRPr>
                <a:solidFill>
                  <a:schemeClr val="tx1"/>
                </a:solidFill>
                <a:latin typeface="Arial" pitchFamily="34" charset="0"/>
              </a:defRPr>
            </a:lvl2pPr>
            <a:lvl3pPr marL="1075116" indent="-215023" defTabSz="880998" eaLnBrk="0" hangingPunct="0">
              <a:defRPr>
                <a:solidFill>
                  <a:schemeClr val="tx1"/>
                </a:solidFill>
                <a:latin typeface="Arial" pitchFamily="34" charset="0"/>
              </a:defRPr>
            </a:lvl3pPr>
            <a:lvl4pPr marL="1505162" indent="-215023" defTabSz="880998" eaLnBrk="0" hangingPunct="0">
              <a:defRPr>
                <a:solidFill>
                  <a:schemeClr val="tx1"/>
                </a:solidFill>
                <a:latin typeface="Arial" pitchFamily="34" charset="0"/>
              </a:defRPr>
            </a:lvl4pPr>
            <a:lvl5pPr marL="1935208" indent="-215023" defTabSz="880998" eaLnBrk="0" hangingPunct="0">
              <a:defRPr>
                <a:solidFill>
                  <a:schemeClr val="tx1"/>
                </a:solidFill>
                <a:latin typeface="Arial" pitchFamily="34" charset="0"/>
              </a:defRPr>
            </a:lvl5pPr>
            <a:lvl6pPr marL="2365255" indent="-215023" defTabSz="880998" eaLnBrk="0" fontAlgn="base" hangingPunct="0">
              <a:spcBef>
                <a:spcPct val="0"/>
              </a:spcBef>
              <a:spcAft>
                <a:spcPct val="0"/>
              </a:spcAft>
              <a:defRPr>
                <a:solidFill>
                  <a:schemeClr val="tx1"/>
                </a:solidFill>
                <a:latin typeface="Arial" pitchFamily="34" charset="0"/>
              </a:defRPr>
            </a:lvl6pPr>
            <a:lvl7pPr marL="2795301" indent="-215023" defTabSz="880998" eaLnBrk="0" fontAlgn="base" hangingPunct="0">
              <a:spcBef>
                <a:spcPct val="0"/>
              </a:spcBef>
              <a:spcAft>
                <a:spcPct val="0"/>
              </a:spcAft>
              <a:defRPr>
                <a:solidFill>
                  <a:schemeClr val="tx1"/>
                </a:solidFill>
                <a:latin typeface="Arial" pitchFamily="34" charset="0"/>
              </a:defRPr>
            </a:lvl7pPr>
            <a:lvl8pPr marL="3225348" indent="-215023" defTabSz="880998" eaLnBrk="0" fontAlgn="base" hangingPunct="0">
              <a:spcBef>
                <a:spcPct val="0"/>
              </a:spcBef>
              <a:spcAft>
                <a:spcPct val="0"/>
              </a:spcAft>
              <a:defRPr>
                <a:solidFill>
                  <a:schemeClr val="tx1"/>
                </a:solidFill>
                <a:latin typeface="Arial" pitchFamily="34" charset="0"/>
              </a:defRPr>
            </a:lvl8pPr>
            <a:lvl9pPr marL="3655394" indent="-215023" defTabSz="880998" eaLnBrk="0" fontAlgn="base" hangingPunct="0">
              <a:spcBef>
                <a:spcPct val="0"/>
              </a:spcBef>
              <a:spcAft>
                <a:spcPct val="0"/>
              </a:spcAft>
              <a:defRPr>
                <a:solidFill>
                  <a:schemeClr val="tx1"/>
                </a:solidFill>
                <a:latin typeface="Arial" pitchFamily="34" charset="0"/>
              </a:defRPr>
            </a:lvl9pPr>
          </a:lstStyle>
          <a:p>
            <a:pPr eaLnBrk="1" hangingPunct="1"/>
            <a:fld id="{201394AB-913C-4BAB-BCCB-FA30C2AA77F4}" type="slidenum">
              <a:rPr lang="en-US" altLang="en-US" smtClean="0">
                <a:solidFill>
                  <a:srgbClr val="000000"/>
                </a:solidFill>
              </a:rPr>
              <a:pPr eaLnBrk="1" hangingPunct="1"/>
              <a:t>8</a:t>
            </a:fld>
            <a:endParaRPr lang="en-US" altLang="en-US">
              <a:solidFill>
                <a:srgbClr val="000000"/>
              </a:solidFill>
            </a:endParaRPr>
          </a:p>
        </p:txBody>
      </p:sp>
    </p:spTree>
    <p:extLst>
      <p:ext uri="{BB962C8B-B14F-4D97-AF65-F5344CB8AC3E}">
        <p14:creationId xmlns:p14="http://schemas.microsoft.com/office/powerpoint/2010/main" val="9419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770" eaLnBrk="0" hangingPunct="0">
              <a:defRPr sz="5300">
                <a:solidFill>
                  <a:srgbClr val="0000FF"/>
                </a:solidFill>
                <a:latin typeface="Albertus ExtraBold" pitchFamily="18" charset="0"/>
              </a:defRPr>
            </a:lvl1pPr>
            <a:lvl2pPr marL="724850" indent="-278789" defTabSz="896770" eaLnBrk="0" hangingPunct="0">
              <a:defRPr sz="5300">
                <a:solidFill>
                  <a:srgbClr val="0000FF"/>
                </a:solidFill>
                <a:latin typeface="Albertus ExtraBold" pitchFamily="18" charset="0"/>
              </a:defRPr>
            </a:lvl2pPr>
            <a:lvl3pPr marL="1115153" indent="-223030" defTabSz="896770" eaLnBrk="0" hangingPunct="0">
              <a:defRPr sz="5300">
                <a:solidFill>
                  <a:srgbClr val="0000FF"/>
                </a:solidFill>
                <a:latin typeface="Albertus ExtraBold" pitchFamily="18" charset="0"/>
              </a:defRPr>
            </a:lvl3pPr>
            <a:lvl4pPr marL="1561215" indent="-223030" defTabSz="896770" eaLnBrk="0" hangingPunct="0">
              <a:defRPr sz="5300">
                <a:solidFill>
                  <a:srgbClr val="0000FF"/>
                </a:solidFill>
                <a:latin typeface="Albertus ExtraBold" pitchFamily="18" charset="0"/>
              </a:defRPr>
            </a:lvl4pPr>
            <a:lvl5pPr marL="2007276" indent="-223030" defTabSz="896770" eaLnBrk="0" hangingPunct="0">
              <a:defRPr sz="5300">
                <a:solidFill>
                  <a:srgbClr val="0000FF"/>
                </a:solidFill>
                <a:latin typeface="Albertus ExtraBold" pitchFamily="18" charset="0"/>
              </a:defRPr>
            </a:lvl5pPr>
            <a:lvl6pPr marL="2453339" indent="-223030" algn="r" defTabSz="896770" eaLnBrk="0" fontAlgn="base" hangingPunct="0">
              <a:spcBef>
                <a:spcPct val="0"/>
              </a:spcBef>
              <a:spcAft>
                <a:spcPct val="0"/>
              </a:spcAft>
              <a:defRPr sz="5300">
                <a:solidFill>
                  <a:srgbClr val="0000FF"/>
                </a:solidFill>
                <a:latin typeface="Albertus ExtraBold" pitchFamily="18" charset="0"/>
              </a:defRPr>
            </a:lvl6pPr>
            <a:lvl7pPr marL="2899399" indent="-223030" algn="r" defTabSz="896770" eaLnBrk="0" fontAlgn="base" hangingPunct="0">
              <a:spcBef>
                <a:spcPct val="0"/>
              </a:spcBef>
              <a:spcAft>
                <a:spcPct val="0"/>
              </a:spcAft>
              <a:defRPr sz="5300">
                <a:solidFill>
                  <a:srgbClr val="0000FF"/>
                </a:solidFill>
                <a:latin typeface="Albertus ExtraBold" pitchFamily="18" charset="0"/>
              </a:defRPr>
            </a:lvl7pPr>
            <a:lvl8pPr marL="3345460" indent="-223030" algn="r" defTabSz="896770" eaLnBrk="0" fontAlgn="base" hangingPunct="0">
              <a:spcBef>
                <a:spcPct val="0"/>
              </a:spcBef>
              <a:spcAft>
                <a:spcPct val="0"/>
              </a:spcAft>
              <a:defRPr sz="5300">
                <a:solidFill>
                  <a:srgbClr val="0000FF"/>
                </a:solidFill>
                <a:latin typeface="Albertus ExtraBold" pitchFamily="18" charset="0"/>
              </a:defRPr>
            </a:lvl8pPr>
            <a:lvl9pPr marL="3791521" indent="-223030" algn="r" defTabSz="896770" eaLnBrk="0" fontAlgn="base" hangingPunct="0">
              <a:spcBef>
                <a:spcPct val="0"/>
              </a:spcBef>
              <a:spcAft>
                <a:spcPct val="0"/>
              </a:spcAft>
              <a:defRPr sz="5300">
                <a:solidFill>
                  <a:srgbClr val="0000FF"/>
                </a:solidFill>
                <a:latin typeface="Albertus ExtraBold" pitchFamily="18" charset="0"/>
              </a:defRPr>
            </a:lvl9pPr>
          </a:lstStyle>
          <a:p>
            <a:pPr eaLnBrk="1" hangingPunct="1"/>
            <a:fld id="{3F95875B-9DE8-49A9-91BD-D8F94C56A302}" type="slidenum">
              <a:rPr lang="en-US" sz="1100">
                <a:solidFill>
                  <a:schemeClr val="tx1"/>
                </a:solidFill>
                <a:latin typeface="Arial" pitchFamily="34" charset="0"/>
              </a:rPr>
              <a:pPr eaLnBrk="1" hangingPunct="1"/>
              <a:t>9</a:t>
            </a:fld>
            <a:endParaRPr lang="en-US" sz="1100" dirty="0">
              <a:solidFill>
                <a:schemeClr val="tx1"/>
              </a:solidFill>
              <a:latin typeface="Arial" pitchFamily="34" charset="0"/>
            </a:endParaRPr>
          </a:p>
        </p:txBody>
      </p:sp>
      <p:sp>
        <p:nvSpPr>
          <p:cNvPr id="99331" name="Rectangle 2"/>
          <p:cNvSpPr>
            <a:spLocks noGrp="1" noRot="1" noChangeAspect="1" noChangeArrowheads="1" noTextEdit="1"/>
          </p:cNvSpPr>
          <p:nvPr>
            <p:ph type="sldImg"/>
          </p:nvPr>
        </p:nvSpPr>
        <p:spPr>
          <a:xfrm>
            <a:off x="708025" y="652463"/>
            <a:ext cx="5819775" cy="3275012"/>
          </a:xfrm>
          <a:ln/>
        </p:spPr>
      </p:sp>
      <p:sp>
        <p:nvSpPr>
          <p:cNvPr id="99332" name="Rectangle 3"/>
          <p:cNvSpPr>
            <a:spLocks noGrp="1" noChangeArrowheads="1"/>
          </p:cNvSpPr>
          <p:nvPr>
            <p:ph type="body" idx="1"/>
          </p:nvPr>
        </p:nvSpPr>
        <p:spPr>
          <a:xfrm>
            <a:off x="966858" y="4149049"/>
            <a:ext cx="5302967" cy="39301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Phosphate is mined in four states in the United States, Idaho, Utah, North Carolina and Florida. This picture here shows a dragline mining phosphate in the Eastern United States.</a:t>
            </a:r>
          </a:p>
          <a:p>
            <a:pPr eaLnBrk="1" hangingPunct="1"/>
            <a:r>
              <a:rPr lang="en-US" dirty="0">
                <a:latin typeface="Arial" pitchFamily="34" charset="0"/>
              </a:rPr>
              <a:t>**Optional if time permits show Nutrients for Life Phosphate mining video:</a:t>
            </a:r>
          </a:p>
          <a:p>
            <a:pPr eaLnBrk="1" hangingPunct="1"/>
            <a:r>
              <a:rPr lang="en-US" dirty="0">
                <a:latin typeface="Arial" pitchFamily="34" charset="0"/>
              </a:rPr>
              <a:t>Elementary version: </a:t>
            </a:r>
            <a:r>
              <a:rPr lang="en-US" dirty="0">
                <a:hlinkClick r:id="rId3"/>
              </a:rPr>
              <a:t>https://www.youtube.com/watch?v=KjmfpgBloAM&amp;t=13s</a:t>
            </a:r>
            <a:endParaRPr lang="en-US" dirty="0"/>
          </a:p>
          <a:p>
            <a:pPr eaLnBrk="1" hangingPunct="1"/>
            <a:r>
              <a:rPr lang="en-US" dirty="0">
                <a:latin typeface="Arial" pitchFamily="34" charset="0"/>
              </a:rPr>
              <a:t>Middle/High School version: </a:t>
            </a:r>
            <a:r>
              <a:rPr lang="en-US" dirty="0">
                <a:hlinkClick r:id="rId4"/>
              </a:rPr>
              <a:t>https://www.youtube.com/watch?v=PSFQJiNiCXg&amp;t=69s</a:t>
            </a:r>
            <a:endParaRPr lang="en-US" dirty="0">
              <a:latin typeface="Arial" pitchFamily="34" charset="0"/>
            </a:endParaRPr>
          </a:p>
        </p:txBody>
      </p:sp>
    </p:spTree>
    <p:extLst>
      <p:ext uri="{BB962C8B-B14F-4D97-AF65-F5344CB8AC3E}">
        <p14:creationId xmlns:p14="http://schemas.microsoft.com/office/powerpoint/2010/main" val="2889941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98287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00800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10643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154803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986299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745290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220872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381884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18114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03251" y="6465891"/>
            <a:ext cx="7234767" cy="190500"/>
          </a:xfrm>
          <a:prstGeom prst="rect">
            <a:avLst/>
          </a:prstGeom>
        </p:spPr>
        <p:txBody>
          <a:bodyPr/>
          <a:lstStyle>
            <a:lvl1pPr>
              <a:defRPr/>
            </a:lvl1pPr>
          </a:lstStyle>
          <a:p>
            <a:endParaRPr lang="en-US" dirty="0"/>
          </a:p>
        </p:txBody>
      </p:sp>
      <p:sp>
        <p:nvSpPr>
          <p:cNvPr id="3" name="Content Placeholder 2"/>
          <p:cNvSpPr>
            <a:spLocks noGrp="1"/>
          </p:cNvSpPr>
          <p:nvPr>
            <p:ph idx="1"/>
          </p:nvPr>
        </p:nvSpPr>
        <p:spPr>
          <a:xfrm>
            <a:off x="609600" y="1138686"/>
            <a:ext cx="10972800" cy="4737100"/>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0" y="241989"/>
            <a:ext cx="10972800" cy="405719"/>
          </a:xfrm>
          <a:prstGeom prst="rect">
            <a:avLst/>
          </a:prstGeom>
        </p:spPr>
        <p:txBody>
          <a:bodyPr lIns="0" tIns="0" rIns="0" bIns="0"/>
          <a:lstStyle>
            <a:lvl1pPr algn="l" rtl="0" fontAlgn="base">
              <a:spcBef>
                <a:spcPct val="0"/>
              </a:spcBef>
              <a:spcAft>
                <a:spcPct val="0"/>
              </a:spcAft>
              <a:defRPr lang="en-US" sz="2400" b="1" kern="1200">
                <a:solidFill>
                  <a:schemeClr val="tx1"/>
                </a:solidFill>
                <a:latin typeface="+mj-lt"/>
                <a:ea typeface="+mj-ea"/>
                <a:cs typeface="+mj-cs"/>
              </a:defRPr>
            </a:lvl1pPr>
          </a:lstStyle>
          <a:p>
            <a:r>
              <a:rPr lang="en-US"/>
              <a:t>Click to edit Master title style</a:t>
            </a:r>
            <a:endParaRPr lang="en-US" dirty="0"/>
          </a:p>
        </p:txBody>
      </p:sp>
      <p:sp>
        <p:nvSpPr>
          <p:cNvPr id="8" name="Subtitle 2"/>
          <p:cNvSpPr>
            <a:spLocks noGrp="1"/>
          </p:cNvSpPr>
          <p:nvPr>
            <p:ph type="subTitle" idx="11" hasCustomPrompt="1"/>
          </p:nvPr>
        </p:nvSpPr>
        <p:spPr>
          <a:xfrm>
            <a:off x="609601" y="631374"/>
            <a:ext cx="10968567" cy="353787"/>
          </a:xfrm>
          <a:prstGeom prst="rect">
            <a:avLst/>
          </a:prstGeom>
        </p:spPr>
        <p:txBody>
          <a:bodyPr lIns="0" tIns="0" rIns="0" bIns="0"/>
          <a:lstStyle>
            <a:lvl1pPr marL="0" indent="0" algn="l">
              <a:buNone/>
              <a:defRPr sz="1600" b="1"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Subtitle</a:t>
            </a:r>
          </a:p>
        </p:txBody>
      </p:sp>
    </p:spTree>
    <p:extLst>
      <p:ext uri="{BB962C8B-B14F-4D97-AF65-F5344CB8AC3E}">
        <p14:creationId xmlns:p14="http://schemas.microsoft.com/office/powerpoint/2010/main" val="259129394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27201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32400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60862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13347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941F-1B87-495C-9D24-048756D268CF}" type="datetimeFigureOut">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20221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941F-1B87-495C-9D24-048756D268CF}" type="datetimeFigureOut">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96956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30741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09404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DC5941F-1B87-495C-9D24-048756D268CF}" type="datetimeFigureOut">
              <a:rPr lang="en-US" smtClean="0"/>
              <a:t>11/28/2019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04B50FB-04D7-4FC6-B8EC-BC884FBC2AF5}" type="slidenum">
              <a:rPr lang="en-US" smtClean="0"/>
              <a:t>‹#›</a:t>
            </a:fld>
            <a:endParaRPr lang="en-US"/>
          </a:p>
        </p:txBody>
      </p:sp>
    </p:spTree>
    <p:extLst>
      <p:ext uri="{BB962C8B-B14F-4D97-AF65-F5344CB8AC3E}">
        <p14:creationId xmlns:p14="http://schemas.microsoft.com/office/powerpoint/2010/main" val="84257667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notesSlide" Target="../notesSlides/notesSlide12.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78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D99941-E2CB-4370-BC09-263700F15683}"/>
              </a:ext>
            </a:extLst>
          </p:cNvPr>
          <p:cNvSpPr>
            <a:spLocks noGrp="1"/>
          </p:cNvSpPr>
          <p:nvPr>
            <p:ph type="subTitle" idx="1"/>
          </p:nvPr>
        </p:nvSpPr>
        <p:spPr>
          <a:xfrm>
            <a:off x="491613" y="1844567"/>
            <a:ext cx="11208774" cy="895754"/>
          </a:xfrm>
        </p:spPr>
        <p:txBody>
          <a:bodyPr>
            <a:noAutofit/>
          </a:bodyPr>
          <a:lstStyle/>
          <a:p>
            <a:pPr algn="ctr"/>
            <a:r>
              <a:rPr lang="en-US" sz="7200" b="1" dirty="0">
                <a:solidFill>
                  <a:schemeClr val="bg2"/>
                </a:solidFill>
              </a:rPr>
              <a:t>Fertilizer 101</a:t>
            </a:r>
          </a:p>
        </p:txBody>
      </p:sp>
      <p:pic>
        <p:nvPicPr>
          <p:cNvPr id="19" name="Picture 18">
            <a:extLst>
              <a:ext uri="{FF2B5EF4-FFF2-40B4-BE49-F238E27FC236}">
                <a16:creationId xmlns:a16="http://schemas.microsoft.com/office/drawing/2014/main" id="{1E288597-729E-4B87-986D-5736B611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503" y="5146744"/>
            <a:ext cx="3706224" cy="895754"/>
          </a:xfrm>
          <a:prstGeom prst="rect">
            <a:avLst/>
          </a:prstGeom>
        </p:spPr>
      </p:pic>
      <p:sp>
        <p:nvSpPr>
          <p:cNvPr id="4" name="TextBox 3">
            <a:extLst>
              <a:ext uri="{FF2B5EF4-FFF2-40B4-BE49-F238E27FC236}">
                <a16:creationId xmlns:a16="http://schemas.microsoft.com/office/drawing/2014/main" id="{76A3F35F-72FC-480A-8D41-94EDF7662D1E}"/>
              </a:ext>
            </a:extLst>
          </p:cNvPr>
          <p:cNvSpPr txBox="1"/>
          <p:nvPr/>
        </p:nvSpPr>
        <p:spPr>
          <a:xfrm>
            <a:off x="491613" y="3104192"/>
            <a:ext cx="11208773" cy="1354217"/>
          </a:xfrm>
          <a:prstGeom prst="rect">
            <a:avLst/>
          </a:prstGeom>
          <a:noFill/>
        </p:spPr>
        <p:txBody>
          <a:bodyPr wrap="square" rtlCol="0">
            <a:spAutoFit/>
          </a:bodyPr>
          <a:lstStyle/>
          <a:p>
            <a:pPr algn="ctr"/>
            <a:r>
              <a:rPr lang="en-US" sz="3200" dirty="0">
                <a:solidFill>
                  <a:schemeClr val="bg1"/>
                </a:solidFill>
              </a:rPr>
              <a:t>Name</a:t>
            </a:r>
          </a:p>
          <a:p>
            <a:pPr algn="ctr"/>
            <a:r>
              <a:rPr lang="en-US" sz="3200" dirty="0">
                <a:solidFill>
                  <a:schemeClr val="bg1"/>
                </a:solidFill>
              </a:rPr>
              <a:t>Date</a:t>
            </a:r>
          </a:p>
          <a:p>
            <a:endParaRPr lang="en-US" dirty="0"/>
          </a:p>
        </p:txBody>
      </p:sp>
    </p:spTree>
    <p:extLst>
      <p:ext uri="{BB962C8B-B14F-4D97-AF65-F5344CB8AC3E}">
        <p14:creationId xmlns:p14="http://schemas.microsoft.com/office/powerpoint/2010/main" val="2407479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fruit&#10;&#10;Description generated with high confidence">
            <a:extLst>
              <a:ext uri="{FF2B5EF4-FFF2-40B4-BE49-F238E27FC236}">
                <a16:creationId xmlns:a16="http://schemas.microsoft.com/office/drawing/2014/main" id="{8251BFC8-A132-430B-B874-EEA822B25F20}"/>
              </a:ext>
            </a:extLst>
          </p:cNvPr>
          <p:cNvPicPr>
            <a:picLocks noChangeAspect="1"/>
          </p:cNvPicPr>
          <p:nvPr/>
        </p:nvPicPr>
        <p:blipFill rotWithShape="1">
          <a:blip r:embed="rId3">
            <a:extLst>
              <a:ext uri="{28A0092B-C50C-407E-A947-70E740481C1C}">
                <a14:useLocalDpi xmlns:a14="http://schemas.microsoft.com/office/drawing/2010/main" val="0"/>
              </a:ext>
            </a:extLst>
          </a:blip>
          <a:srcRect l="23233" r="16145" b="-2"/>
          <a:stretch/>
        </p:blipFill>
        <p:spPr>
          <a:xfrm>
            <a:off x="2125619" y="478232"/>
            <a:ext cx="2266639" cy="2789902"/>
          </a:xfrm>
          <a:prstGeom prst="rect">
            <a:avLst/>
          </a:prstGeom>
        </p:spPr>
      </p:pic>
      <p:sp>
        <p:nvSpPr>
          <p:cNvPr id="2" name="Title 1"/>
          <p:cNvSpPr>
            <a:spLocks noGrp="1"/>
          </p:cNvSpPr>
          <p:nvPr>
            <p:ph type="title"/>
          </p:nvPr>
        </p:nvSpPr>
        <p:spPr>
          <a:xfrm>
            <a:off x="5497321" y="1053711"/>
            <a:ext cx="4229246" cy="1424446"/>
          </a:xfrm>
        </p:spPr>
        <p:txBody>
          <a:bodyPr>
            <a:normAutofit/>
          </a:bodyPr>
          <a:lstStyle/>
          <a:p>
            <a:r>
              <a:rPr lang="en-US" b="1" dirty="0">
                <a:solidFill>
                  <a:srgbClr val="FFFFFF"/>
                </a:solidFill>
              </a:rPr>
              <a:t>What is Potassium? </a:t>
            </a:r>
          </a:p>
        </p:txBody>
      </p:sp>
      <p:sp>
        <p:nvSpPr>
          <p:cNvPr id="3" name="Content Placeholder 2"/>
          <p:cNvSpPr>
            <a:spLocks noGrp="1"/>
          </p:cNvSpPr>
          <p:nvPr>
            <p:ph idx="1"/>
          </p:nvPr>
        </p:nvSpPr>
        <p:spPr>
          <a:xfrm>
            <a:off x="5497321" y="2799890"/>
            <a:ext cx="4310390" cy="2987543"/>
          </a:xfrm>
        </p:spPr>
        <p:txBody>
          <a:bodyPr anchor="t">
            <a:normAutofit/>
          </a:bodyPr>
          <a:lstStyle/>
          <a:p>
            <a:r>
              <a:rPr lang="en-US" sz="2100" dirty="0"/>
              <a:t>Potassium helps plants fight off disease</a:t>
            </a:r>
          </a:p>
          <a:p>
            <a:r>
              <a:rPr lang="en-US" sz="2100" dirty="0"/>
              <a:t>Potassium helps plants control and use water efficiently</a:t>
            </a:r>
          </a:p>
          <a:p>
            <a:r>
              <a:rPr lang="en-US" sz="2100" dirty="0"/>
              <a:t>Without potassium, plants may become infected from pests and could die off in the winter</a:t>
            </a:r>
          </a:p>
          <a:p>
            <a:endParaRPr lang="en-US" sz="2100" dirty="0">
              <a:solidFill>
                <a:srgbClr val="FFFFFF"/>
              </a:solidFill>
            </a:endParaRPr>
          </a:p>
        </p:txBody>
      </p:sp>
      <p:sp>
        <p:nvSpPr>
          <p:cNvPr id="5" name="Slide Number Placeholder 4"/>
          <p:cNvSpPr>
            <a:spLocks noGrp="1"/>
          </p:cNvSpPr>
          <p:nvPr>
            <p:ph type="sldNum" sz="quarter" idx="12"/>
          </p:nvPr>
        </p:nvSpPr>
        <p:spPr>
          <a:xfrm>
            <a:off x="9795840" y="6455504"/>
            <a:ext cx="487018" cy="365125"/>
          </a:xfrm>
        </p:spPr>
        <p:txBody>
          <a:bodyPr>
            <a:normAutofit fontScale="70000" lnSpcReduction="20000"/>
          </a:bodyPr>
          <a:lstStyle/>
          <a:p>
            <a:pPr>
              <a:spcAft>
                <a:spcPts val="600"/>
              </a:spcAft>
            </a:pPr>
            <a:fld id="{24B8F71E-A876-E44E-BDB0-0D039B16D5F6}" type="slidenum">
              <a:rPr lang="en-US" smtClean="0"/>
              <a:pPr>
                <a:spcAft>
                  <a:spcPts val="600"/>
                </a:spcAft>
              </a:pPr>
              <a:t>10</a:t>
            </a:fld>
            <a:endParaRPr lang="en-US"/>
          </a:p>
        </p:txBody>
      </p:sp>
      <p:pic>
        <p:nvPicPr>
          <p:cNvPr id="14" name="Picture 8" descr="424px-Potassium.svg.png">
            <a:extLst>
              <a:ext uri="{FF2B5EF4-FFF2-40B4-BE49-F238E27FC236}">
                <a16:creationId xmlns:a16="http://schemas.microsoft.com/office/drawing/2014/main" id="{94210049-5F4E-42BD-9007-3654955EA40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5342" y="3911338"/>
            <a:ext cx="1671638"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48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050" name="Picture 2" descr="http://pcshome.potashcorp.pcs:8080/CR.nsf/0/fc8e68b8bcd3b72f0625747f0054767d/$FILE/potash5.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3" name="TextBox 2"/>
          <p:cNvSpPr txBox="1"/>
          <p:nvPr/>
        </p:nvSpPr>
        <p:spPr>
          <a:xfrm>
            <a:off x="5090860" y="152401"/>
            <a:ext cx="2048381" cy="646331"/>
          </a:xfrm>
          <a:prstGeom prst="rect">
            <a:avLst/>
          </a:prstGeom>
          <a:noFill/>
        </p:spPr>
        <p:txBody>
          <a:bodyPr wrap="none" rtlCol="0">
            <a:spAutoFit/>
          </a:bodyPr>
          <a:lstStyle/>
          <a:p>
            <a:r>
              <a:rPr lang="en-US" sz="3600" b="1" dirty="0">
                <a:latin typeface="Times" pitchFamily="18" charset="0"/>
                <a:cs typeface="Times" pitchFamily="18" charset="0"/>
              </a:rPr>
              <a:t>POTASH</a:t>
            </a:r>
          </a:p>
        </p:txBody>
      </p:sp>
    </p:spTree>
    <p:extLst>
      <p:ext uri="{BB962C8B-B14F-4D97-AF65-F5344CB8AC3E}">
        <p14:creationId xmlns:p14="http://schemas.microsoft.com/office/powerpoint/2010/main" val="228919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895600" y="136525"/>
            <a:ext cx="6705600" cy="1143000"/>
          </a:xfrm>
        </p:spPr>
        <p:txBody>
          <a:bodyPr/>
          <a:lstStyle/>
          <a:p>
            <a:r>
              <a:rPr lang="en-US" altLang="en-US" sz="5400" b="1" dirty="0">
                <a:solidFill>
                  <a:schemeClr val="bg1"/>
                </a:solidFill>
                <a:latin typeface="+mn-lt"/>
                <a:cs typeface="Times New Roman" pitchFamily="18" charset="0"/>
              </a:rPr>
              <a:t>17 Essential Nutrients</a:t>
            </a:r>
          </a:p>
        </p:txBody>
      </p:sp>
      <p:pic>
        <p:nvPicPr>
          <p:cNvPr id="39940" name="Picture 5" descr="zin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9401" y="3082926"/>
            <a:ext cx="159861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descr="Boron.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44735">
            <a:off x="9534525" y="3208338"/>
            <a:ext cx="8588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7" descr="calciu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484400">
            <a:off x="1981201" y="1228725"/>
            <a:ext cx="87312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8" descr="carbon.jpg"/>
          <p:cNvPicPr>
            <a:picLocks noChangeAspect="1"/>
          </p:cNvPicPr>
          <p:nvPr/>
        </p:nvPicPr>
        <p:blipFill>
          <a:blip r:embed="rId6">
            <a:extLst>
              <a:ext uri="{28A0092B-C50C-407E-A947-70E740481C1C}">
                <a14:useLocalDpi xmlns:a14="http://schemas.microsoft.com/office/drawing/2010/main" val="0"/>
              </a:ext>
            </a:extLst>
          </a:blip>
          <a:srcRect l="19273" t="7745" r="21622" b="5229"/>
          <a:stretch>
            <a:fillRect/>
          </a:stretch>
        </p:blipFill>
        <p:spPr bwMode="auto">
          <a:xfrm rot="-398145">
            <a:off x="2055813" y="2867025"/>
            <a:ext cx="14081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9" descr="cl-1.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65763" y="1409701"/>
            <a:ext cx="1096962"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0" descr="Coppe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98224">
            <a:off x="7302501" y="1554164"/>
            <a:ext cx="9699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1" descr="Hydrogen.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568832">
            <a:off x="6137276" y="4329114"/>
            <a:ext cx="13874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2" descr="Iron.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939287">
            <a:off x="8564564" y="1316038"/>
            <a:ext cx="1735137"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3" descr="magnesium.jpg"/>
          <p:cNvPicPr>
            <a:picLocks noChangeAspect="1"/>
          </p:cNvPicPr>
          <p:nvPr/>
        </p:nvPicPr>
        <p:blipFill>
          <a:blip r:embed="rId11">
            <a:extLst>
              <a:ext uri="{28A0092B-C50C-407E-A947-70E740481C1C}">
                <a14:useLocalDpi xmlns:a14="http://schemas.microsoft.com/office/drawing/2010/main" val="0"/>
              </a:ext>
            </a:extLst>
          </a:blip>
          <a:srcRect b="18745"/>
          <a:stretch>
            <a:fillRect/>
          </a:stretch>
        </p:blipFill>
        <p:spPr bwMode="auto">
          <a:xfrm rot="-1235913">
            <a:off x="8310563" y="4791075"/>
            <a:ext cx="1668462"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4" descr="manganese.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962650" y="2654300"/>
            <a:ext cx="121285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15" descr="molybdenum.jpg"/>
          <p:cNvPicPr>
            <a:picLocks noChangeAspect="1"/>
          </p:cNvPicPr>
          <p:nvPr/>
        </p:nvPicPr>
        <p:blipFill>
          <a:blip r:embed="rId13">
            <a:extLst>
              <a:ext uri="{28A0092B-C50C-407E-A947-70E740481C1C}">
                <a14:useLocalDpi xmlns:a14="http://schemas.microsoft.com/office/drawing/2010/main" val="0"/>
              </a:ext>
            </a:extLst>
          </a:blip>
          <a:srcRect l="16226" r="17163" b="5029"/>
          <a:stretch>
            <a:fillRect/>
          </a:stretch>
        </p:blipFill>
        <p:spPr bwMode="auto">
          <a:xfrm rot="1149240">
            <a:off x="4202114" y="4429126"/>
            <a:ext cx="1189037"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16" descr="nickel.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396864">
            <a:off x="3597275" y="1560514"/>
            <a:ext cx="9794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Picture 17" descr="oxygen.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791450" y="3244850"/>
            <a:ext cx="149383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3" name="Picture 18" descr="Sulfur.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830716">
            <a:off x="2127251" y="4551363"/>
            <a:ext cx="104457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25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37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5588" y="1"/>
            <a:ext cx="9142412"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76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EA5-F635-4811-97B5-57A0715947D5}"/>
              </a:ext>
            </a:extLst>
          </p:cNvPr>
          <p:cNvSpPr>
            <a:spLocks noGrp="1"/>
          </p:cNvSpPr>
          <p:nvPr>
            <p:ph type="title"/>
          </p:nvPr>
        </p:nvSpPr>
        <p:spPr>
          <a:xfrm>
            <a:off x="1128828" y="2085462"/>
            <a:ext cx="4351025" cy="2283824"/>
          </a:xfrm>
        </p:spPr>
        <p:txBody>
          <a:bodyPr/>
          <a:lstStyle/>
          <a:p>
            <a:r>
              <a:rPr lang="en-US" dirty="0"/>
              <a:t>Add some pictures of you doing your job/ the facility you work in. </a:t>
            </a:r>
          </a:p>
        </p:txBody>
      </p:sp>
      <p:sp>
        <p:nvSpPr>
          <p:cNvPr id="3" name="Text Placeholder 2">
            <a:extLst>
              <a:ext uri="{FF2B5EF4-FFF2-40B4-BE49-F238E27FC236}">
                <a16:creationId xmlns:a16="http://schemas.microsoft.com/office/drawing/2014/main" id="{C8802A93-65D2-4E4E-BBBD-5854BA6F7572}"/>
              </a:ext>
            </a:extLst>
          </p:cNvPr>
          <p:cNvSpPr>
            <a:spLocks noGrp="1"/>
          </p:cNvSpPr>
          <p:nvPr>
            <p:ph type="body" idx="1"/>
          </p:nvPr>
        </p:nvSpPr>
        <p:spPr>
          <a:xfrm>
            <a:off x="6912976" y="2189964"/>
            <a:ext cx="3757545" cy="2283824"/>
          </a:xfrm>
        </p:spPr>
        <p:txBody>
          <a:bodyPr/>
          <a:lstStyle/>
          <a:p>
            <a:endParaRPr lang="en-US" dirty="0">
              <a:solidFill>
                <a:schemeClr val="accent1"/>
              </a:solidFill>
            </a:endParaRPr>
          </a:p>
        </p:txBody>
      </p:sp>
      <p:pic>
        <p:nvPicPr>
          <p:cNvPr id="4" name="Picture 3">
            <a:extLst>
              <a:ext uri="{FF2B5EF4-FFF2-40B4-BE49-F238E27FC236}">
                <a16:creationId xmlns:a16="http://schemas.microsoft.com/office/drawing/2014/main" id="{B1E37582-9D94-4593-9639-70C93AA6A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28" y="5257800"/>
            <a:ext cx="3884964" cy="938954"/>
          </a:xfrm>
          <a:prstGeom prst="rect">
            <a:avLst/>
          </a:prstGeom>
        </p:spPr>
      </p:pic>
    </p:spTree>
    <p:extLst>
      <p:ext uri="{BB962C8B-B14F-4D97-AF65-F5344CB8AC3E}">
        <p14:creationId xmlns:p14="http://schemas.microsoft.com/office/powerpoint/2010/main" val="601389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78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D99941-E2CB-4370-BC09-263700F15683}"/>
              </a:ext>
            </a:extLst>
          </p:cNvPr>
          <p:cNvSpPr>
            <a:spLocks noGrp="1"/>
          </p:cNvSpPr>
          <p:nvPr>
            <p:ph type="subTitle" idx="1"/>
          </p:nvPr>
        </p:nvSpPr>
        <p:spPr>
          <a:xfrm>
            <a:off x="491613" y="2363041"/>
            <a:ext cx="11208774" cy="895754"/>
          </a:xfrm>
        </p:spPr>
        <p:txBody>
          <a:bodyPr>
            <a:noAutofit/>
          </a:bodyPr>
          <a:lstStyle/>
          <a:p>
            <a:pPr algn="ctr"/>
            <a:r>
              <a:rPr lang="en-US" sz="7200" b="1" dirty="0" err="1">
                <a:solidFill>
                  <a:schemeClr val="bg2"/>
                </a:solidFill>
              </a:rPr>
              <a:t>QUEStionS</a:t>
            </a:r>
            <a:r>
              <a:rPr lang="en-US" sz="7200" b="1" dirty="0">
                <a:solidFill>
                  <a:schemeClr val="bg2"/>
                </a:solidFill>
              </a:rPr>
              <a:t>?</a:t>
            </a:r>
          </a:p>
        </p:txBody>
      </p:sp>
      <p:pic>
        <p:nvPicPr>
          <p:cNvPr id="19" name="Picture 18">
            <a:extLst>
              <a:ext uri="{FF2B5EF4-FFF2-40B4-BE49-F238E27FC236}">
                <a16:creationId xmlns:a16="http://schemas.microsoft.com/office/drawing/2014/main" id="{1E288597-729E-4B87-986D-5736B611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503" y="5146744"/>
            <a:ext cx="3706224" cy="895754"/>
          </a:xfrm>
          <a:prstGeom prst="rect">
            <a:avLst/>
          </a:prstGeom>
        </p:spPr>
      </p:pic>
    </p:spTree>
    <p:extLst>
      <p:ext uri="{BB962C8B-B14F-4D97-AF65-F5344CB8AC3E}">
        <p14:creationId xmlns:p14="http://schemas.microsoft.com/office/powerpoint/2010/main" val="251191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AE385E-814E-4048-9504-B467CAA4655E}"/>
              </a:ext>
            </a:extLst>
          </p:cNvPr>
          <p:cNvSpPr>
            <a:spLocks noGrp="1"/>
          </p:cNvSpPr>
          <p:nvPr>
            <p:ph type="title"/>
          </p:nvPr>
        </p:nvSpPr>
        <p:spPr>
          <a:xfrm>
            <a:off x="8382054" y="1450411"/>
            <a:ext cx="3161016" cy="966019"/>
          </a:xfrm>
        </p:spPr>
        <p:txBody>
          <a:bodyPr vert="horz" lIns="91440" tIns="45720" rIns="91440" bIns="45720" rtlCol="0" anchor="b">
            <a:normAutofit/>
          </a:bodyPr>
          <a:lstStyle/>
          <a:p>
            <a:r>
              <a:rPr lang="en-US" sz="5400" b="0" i="0" kern="1200" dirty="0">
                <a:solidFill>
                  <a:srgbClr val="EBEBEB"/>
                </a:solidFill>
                <a:latin typeface="+mj-lt"/>
                <a:ea typeface="+mj-ea"/>
                <a:cs typeface="+mj-cs"/>
              </a:rPr>
              <a:t>About Me</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3">
            <a:extLst>
              <a:ext uri="{FF2B5EF4-FFF2-40B4-BE49-F238E27FC236}">
                <a16:creationId xmlns:a16="http://schemas.microsoft.com/office/drawing/2014/main" id="{CE0E89F4-2BAB-4520-918C-0EF23F2A0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53" y="5488964"/>
            <a:ext cx="3161017" cy="766548"/>
          </a:xfrm>
          <a:prstGeom prst="rect">
            <a:avLst/>
          </a:prstGeom>
        </p:spPr>
      </p:pic>
      <p:sp>
        <p:nvSpPr>
          <p:cNvPr id="6" name="Content Placeholder 5">
            <a:extLst>
              <a:ext uri="{FF2B5EF4-FFF2-40B4-BE49-F238E27FC236}">
                <a16:creationId xmlns:a16="http://schemas.microsoft.com/office/drawing/2014/main" id="{E12ECD02-65F7-49AE-8F5F-16619B61A00E}"/>
              </a:ext>
            </a:extLst>
          </p:cNvPr>
          <p:cNvSpPr>
            <a:spLocks noGrp="1"/>
          </p:cNvSpPr>
          <p:nvPr>
            <p:ph idx="1"/>
          </p:nvPr>
        </p:nvSpPr>
        <p:spPr>
          <a:xfrm>
            <a:off x="624401" y="675194"/>
            <a:ext cx="7324596" cy="5580317"/>
          </a:xfrm>
        </p:spPr>
        <p:txBody>
          <a:bodyPr>
            <a:normAutofit/>
          </a:bodyPr>
          <a:lstStyle/>
          <a:p>
            <a:pPr>
              <a:buFont typeface="Franklin Gothic Book" panose="020B0503020102020204" pitchFamily="34" charset="0"/>
              <a:buChar char="►"/>
            </a:pPr>
            <a:r>
              <a:rPr lang="en-US" sz="4000" dirty="0"/>
              <a:t>Where I work</a:t>
            </a:r>
          </a:p>
          <a:p>
            <a:pPr>
              <a:buFont typeface="Franklin Gothic Book" panose="020B0503020102020204" pitchFamily="34" charset="0"/>
              <a:buChar char="►"/>
            </a:pPr>
            <a:r>
              <a:rPr lang="en-US" sz="4000" dirty="0"/>
              <a:t>Job title</a:t>
            </a:r>
          </a:p>
          <a:p>
            <a:pPr>
              <a:buFont typeface="Franklin Gothic Book" panose="020B0503020102020204" pitchFamily="34" charset="0"/>
              <a:buChar char="►"/>
            </a:pPr>
            <a:r>
              <a:rPr lang="en-US" sz="4000" dirty="0"/>
              <a:t>A little about me</a:t>
            </a:r>
          </a:p>
        </p:txBody>
      </p:sp>
    </p:spTree>
    <p:extLst>
      <p:ext uri="{BB962C8B-B14F-4D97-AF65-F5344CB8AC3E}">
        <p14:creationId xmlns:p14="http://schemas.microsoft.com/office/powerpoint/2010/main" val="276837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5AA5292C-1936-4DA0-A968-CEDBD6BC1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919" y="5762002"/>
            <a:ext cx="3769784" cy="914174"/>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6A8CE3D0-D6C9-474F-88DB-5A74B34D6C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913" y="1271689"/>
            <a:ext cx="3425904" cy="4442739"/>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895C46F4-A176-4E45-80AC-431E1F14B3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6351" y="1343673"/>
            <a:ext cx="3522881" cy="4418329"/>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857817D4-07ED-4784-9025-0DA6919DCC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2648" y="1402105"/>
            <a:ext cx="3541872" cy="4359897"/>
          </a:xfrm>
          <a:prstGeom prst="rect">
            <a:avLst/>
          </a:prstGeom>
        </p:spPr>
      </p:pic>
    </p:spTree>
    <p:extLst>
      <p:ext uri="{BB962C8B-B14F-4D97-AF65-F5344CB8AC3E}">
        <p14:creationId xmlns:p14="http://schemas.microsoft.com/office/powerpoint/2010/main" val="1685344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5AA5292C-1936-4DA0-A968-CEDBD6BC1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919" y="5762002"/>
            <a:ext cx="3769784" cy="91417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72E84FE8-AB7C-4721-BC30-A2BD06C132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4824" y="352384"/>
            <a:ext cx="8280472" cy="5520314"/>
          </a:xfrm>
          <a:prstGeom prst="rect">
            <a:avLst/>
          </a:prstGeom>
        </p:spPr>
      </p:pic>
    </p:spTree>
    <p:extLst>
      <p:ext uri="{BB962C8B-B14F-4D97-AF65-F5344CB8AC3E}">
        <p14:creationId xmlns:p14="http://schemas.microsoft.com/office/powerpoint/2010/main" val="326911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necklace&#10;&#10;Description generated with high confidence">
            <a:extLst>
              <a:ext uri="{FF2B5EF4-FFF2-40B4-BE49-F238E27FC236}">
                <a16:creationId xmlns:a16="http://schemas.microsoft.com/office/drawing/2014/main" id="{26F78855-FCCA-49E1-9FBA-0C610233B682}"/>
              </a:ext>
            </a:extLst>
          </p:cNvPr>
          <p:cNvPicPr>
            <a:picLocks noChangeAspect="1"/>
          </p:cNvPicPr>
          <p:nvPr/>
        </p:nvPicPr>
        <p:blipFill rotWithShape="1">
          <a:blip r:embed="rId3">
            <a:extLst>
              <a:ext uri="{28A0092B-C50C-407E-A947-70E740481C1C}">
                <a14:useLocalDpi xmlns:a14="http://schemas.microsoft.com/office/drawing/2010/main" val="0"/>
              </a:ext>
            </a:extLst>
          </a:blip>
          <a:srcRect l="464" r="1878" b="-1"/>
          <a:stretch/>
        </p:blipFill>
        <p:spPr>
          <a:xfrm>
            <a:off x="651216" y="501713"/>
            <a:ext cx="3120339" cy="2212975"/>
          </a:xfrm>
          <a:prstGeom prst="rect">
            <a:avLst/>
          </a:prstGeom>
        </p:spPr>
      </p:pic>
      <p:pic>
        <p:nvPicPr>
          <p:cNvPr id="6" name="Picture 5" descr="A picture containing fruit&#10;&#10;Description generated with high confidence">
            <a:extLst>
              <a:ext uri="{FF2B5EF4-FFF2-40B4-BE49-F238E27FC236}">
                <a16:creationId xmlns:a16="http://schemas.microsoft.com/office/drawing/2014/main" id="{CC983AA5-F1D0-45A8-9600-141CD5AD796D}"/>
              </a:ext>
            </a:extLst>
          </p:cNvPr>
          <p:cNvPicPr>
            <a:picLocks noChangeAspect="1"/>
          </p:cNvPicPr>
          <p:nvPr/>
        </p:nvPicPr>
        <p:blipFill rotWithShape="1">
          <a:blip r:embed="rId4">
            <a:extLst>
              <a:ext uri="{28A0092B-C50C-407E-A947-70E740481C1C}">
                <a14:useLocalDpi xmlns:a14="http://schemas.microsoft.com/office/drawing/2010/main" val="0"/>
              </a:ext>
            </a:extLst>
          </a:blip>
          <a:srcRect l="23233" r="16145" b="-2"/>
          <a:stretch/>
        </p:blipFill>
        <p:spPr>
          <a:xfrm>
            <a:off x="651217" y="2714689"/>
            <a:ext cx="3120339" cy="3840692"/>
          </a:xfrm>
          <a:prstGeom prst="rect">
            <a:avLst/>
          </a:prstGeom>
        </p:spPr>
      </p:pic>
      <p:pic>
        <p:nvPicPr>
          <p:cNvPr id="11" name="Picture 10">
            <a:extLst>
              <a:ext uri="{FF2B5EF4-FFF2-40B4-BE49-F238E27FC236}">
                <a16:creationId xmlns:a16="http://schemas.microsoft.com/office/drawing/2014/main" id="{B8864967-8D0F-4803-BAB4-E54FF305E9E4}"/>
              </a:ext>
            </a:extLst>
          </p:cNvPr>
          <p:cNvPicPr>
            <a:picLocks noChangeAspect="1"/>
          </p:cNvPicPr>
          <p:nvPr/>
        </p:nvPicPr>
        <p:blipFill rotWithShape="1">
          <a:blip r:embed="rId5"/>
          <a:srcRect l="10716" r="20791" b="2"/>
          <a:stretch/>
        </p:blipFill>
        <p:spPr>
          <a:xfrm>
            <a:off x="4516454" y="903076"/>
            <a:ext cx="5417534" cy="2985818"/>
          </a:xfrm>
          <a:prstGeom prst="rect">
            <a:avLst/>
          </a:prstGeom>
        </p:spPr>
      </p:pic>
      <p:sp>
        <p:nvSpPr>
          <p:cNvPr id="2" name="Title 1">
            <a:extLst>
              <a:ext uri="{FF2B5EF4-FFF2-40B4-BE49-F238E27FC236}">
                <a16:creationId xmlns:a16="http://schemas.microsoft.com/office/drawing/2014/main" id="{D841CDE3-BA7C-430B-9384-80CE140F08EF}"/>
              </a:ext>
            </a:extLst>
          </p:cNvPr>
          <p:cNvSpPr>
            <a:spLocks noGrp="1"/>
          </p:cNvSpPr>
          <p:nvPr>
            <p:ph type="ctrTitle"/>
          </p:nvPr>
        </p:nvSpPr>
        <p:spPr>
          <a:xfrm>
            <a:off x="4275294" y="3714454"/>
            <a:ext cx="6209058" cy="1746322"/>
          </a:xfrm>
        </p:spPr>
        <p:txBody>
          <a:bodyPr vert="horz" lIns="91440" tIns="45720" rIns="91440" bIns="45720" rtlCol="0" anchor="b">
            <a:normAutofit/>
          </a:bodyPr>
          <a:lstStyle/>
          <a:p>
            <a:pPr defTabSz="914400">
              <a:lnSpc>
                <a:spcPct val="90000"/>
              </a:lnSpc>
            </a:pPr>
            <a:r>
              <a:rPr lang="en-US" sz="3900" dirty="0">
                <a:solidFill>
                  <a:srgbClr val="FFFFFF"/>
                </a:solidFill>
              </a:rPr>
              <a:t>Nitrogen, Phosphorus, Potassium</a:t>
            </a:r>
          </a:p>
        </p:txBody>
      </p:sp>
      <p:pic>
        <p:nvPicPr>
          <p:cNvPr id="20" name="Picture 3" descr="nfl logo (large)">
            <a:extLst>
              <a:ext uri="{FF2B5EF4-FFF2-40B4-BE49-F238E27FC236}">
                <a16:creationId xmlns:a16="http://schemas.microsoft.com/office/drawing/2014/main" id="{4CF502DC-A1F8-4C9F-839C-68CD4C1490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3356" y="5638800"/>
            <a:ext cx="2037949" cy="4911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1D96CCC-7B10-4D3C-A3DA-13FFF570388F}"/>
              </a:ext>
            </a:extLst>
          </p:cNvPr>
          <p:cNvSpPr/>
          <p:nvPr/>
        </p:nvSpPr>
        <p:spPr>
          <a:xfrm>
            <a:off x="962563" y="2160691"/>
            <a:ext cx="2380973" cy="369332"/>
          </a:xfrm>
          <a:prstGeom prst="rect">
            <a:avLst/>
          </a:prstGeom>
        </p:spPr>
        <p:txBody>
          <a:bodyPr wrap="none">
            <a:spAutoFit/>
          </a:bodyPr>
          <a:lstStyle/>
          <a:p>
            <a:r>
              <a:rPr lang="en-US" b="1" dirty="0">
                <a:solidFill>
                  <a:schemeClr val="tx1">
                    <a:lumMod val="75000"/>
                    <a:lumOff val="25000"/>
                  </a:schemeClr>
                </a:solidFill>
                <a:cs typeface="Tahoma" pitchFamily="34" charset="0"/>
              </a:rPr>
              <a:t>COMES FROM THE AIR</a:t>
            </a:r>
            <a:endParaRPr lang="en-US" dirty="0">
              <a:solidFill>
                <a:schemeClr val="tx1">
                  <a:lumMod val="75000"/>
                  <a:lumOff val="25000"/>
                </a:schemeClr>
              </a:solidFill>
            </a:endParaRPr>
          </a:p>
        </p:txBody>
      </p:sp>
      <p:sp>
        <p:nvSpPr>
          <p:cNvPr id="5" name="Rectangle 4">
            <a:extLst>
              <a:ext uri="{FF2B5EF4-FFF2-40B4-BE49-F238E27FC236}">
                <a16:creationId xmlns:a16="http://schemas.microsoft.com/office/drawing/2014/main" id="{319D913D-4A5F-45E6-BAF3-86E74883408F}"/>
              </a:ext>
            </a:extLst>
          </p:cNvPr>
          <p:cNvSpPr/>
          <p:nvPr/>
        </p:nvSpPr>
        <p:spPr>
          <a:xfrm>
            <a:off x="4440398" y="900349"/>
            <a:ext cx="3981238" cy="338554"/>
          </a:xfrm>
          <a:prstGeom prst="rect">
            <a:avLst/>
          </a:prstGeom>
        </p:spPr>
        <p:txBody>
          <a:bodyPr wrap="square">
            <a:spAutoFit/>
          </a:bodyPr>
          <a:lstStyle/>
          <a:p>
            <a:r>
              <a:rPr lang="en-US" sz="1600" b="1" dirty="0">
                <a:solidFill>
                  <a:schemeClr val="tx1">
                    <a:lumMod val="75000"/>
                    <a:lumOff val="25000"/>
                  </a:schemeClr>
                </a:solidFill>
                <a:cs typeface="Tahoma" pitchFamily="34" charset="0"/>
              </a:rPr>
              <a:t>COMES FROM ANCIENT SEA LIFE</a:t>
            </a:r>
            <a:endParaRPr lang="en-US" sz="1600" dirty="0">
              <a:solidFill>
                <a:schemeClr val="tx1">
                  <a:lumMod val="75000"/>
                  <a:lumOff val="25000"/>
                </a:schemeClr>
              </a:solidFill>
            </a:endParaRPr>
          </a:p>
        </p:txBody>
      </p:sp>
      <p:sp>
        <p:nvSpPr>
          <p:cNvPr id="7" name="Rectangle 6">
            <a:extLst>
              <a:ext uri="{FF2B5EF4-FFF2-40B4-BE49-F238E27FC236}">
                <a16:creationId xmlns:a16="http://schemas.microsoft.com/office/drawing/2014/main" id="{495D3E0B-0EAD-4B35-A42E-F7A26350C38C}"/>
              </a:ext>
            </a:extLst>
          </p:cNvPr>
          <p:cNvSpPr/>
          <p:nvPr/>
        </p:nvSpPr>
        <p:spPr>
          <a:xfrm>
            <a:off x="-132950" y="5452071"/>
            <a:ext cx="4572000" cy="923330"/>
          </a:xfrm>
          <a:prstGeom prst="rect">
            <a:avLst/>
          </a:prstGeom>
        </p:spPr>
        <p:txBody>
          <a:bodyPr>
            <a:spAutoFit/>
          </a:bodyPr>
          <a:lstStyle/>
          <a:p>
            <a:pPr algn="ctr">
              <a:defRPr/>
            </a:pPr>
            <a:r>
              <a:rPr lang="en-US" b="1" dirty="0">
                <a:solidFill>
                  <a:schemeClr val="tx1">
                    <a:lumMod val="75000"/>
                    <a:lumOff val="25000"/>
                  </a:schemeClr>
                </a:solidFill>
                <a:cs typeface="Tahoma" pitchFamily="34" charset="0"/>
              </a:rPr>
              <a:t>COMES FROM</a:t>
            </a:r>
          </a:p>
          <a:p>
            <a:pPr algn="ctr">
              <a:defRPr/>
            </a:pPr>
            <a:r>
              <a:rPr lang="en-US" b="1" dirty="0">
                <a:solidFill>
                  <a:schemeClr val="tx1">
                    <a:lumMod val="75000"/>
                    <a:lumOff val="25000"/>
                  </a:schemeClr>
                </a:solidFill>
                <a:cs typeface="Tahoma" pitchFamily="34" charset="0"/>
              </a:rPr>
              <a:t>EVAPORATED</a:t>
            </a:r>
          </a:p>
          <a:p>
            <a:pPr algn="ctr">
              <a:defRPr/>
            </a:pPr>
            <a:r>
              <a:rPr lang="en-US" b="1" dirty="0">
                <a:solidFill>
                  <a:schemeClr val="tx1">
                    <a:lumMod val="75000"/>
                    <a:lumOff val="25000"/>
                  </a:schemeClr>
                </a:solidFill>
                <a:cs typeface="Tahoma" pitchFamily="34" charset="0"/>
              </a:rPr>
              <a:t>OCEANS</a:t>
            </a:r>
          </a:p>
        </p:txBody>
      </p:sp>
    </p:spTree>
    <p:extLst>
      <p:ext uri="{BB962C8B-B14F-4D97-AF65-F5344CB8AC3E}">
        <p14:creationId xmlns:p14="http://schemas.microsoft.com/office/powerpoint/2010/main" val="104341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necklace&#10;&#10;Description generated with high confidence">
            <a:extLst>
              <a:ext uri="{FF2B5EF4-FFF2-40B4-BE49-F238E27FC236}">
                <a16:creationId xmlns:a16="http://schemas.microsoft.com/office/drawing/2014/main" id="{B4DB8D5F-7A7F-4124-82EB-34D65AC52D43}"/>
              </a:ext>
            </a:extLst>
          </p:cNvPr>
          <p:cNvPicPr>
            <a:picLocks noChangeAspect="1"/>
          </p:cNvPicPr>
          <p:nvPr/>
        </p:nvPicPr>
        <p:blipFill rotWithShape="1">
          <a:blip r:embed="rId3">
            <a:extLst>
              <a:ext uri="{28A0092B-C50C-407E-A947-70E740481C1C}">
                <a14:useLocalDpi xmlns:a14="http://schemas.microsoft.com/office/drawing/2010/main" val="0"/>
              </a:ext>
            </a:extLst>
          </a:blip>
          <a:srcRect l="464" r="1878" b="-1"/>
          <a:stretch/>
        </p:blipFill>
        <p:spPr>
          <a:xfrm>
            <a:off x="1885414" y="899068"/>
            <a:ext cx="2747048" cy="1948230"/>
          </a:xfrm>
          <a:prstGeom prst="rect">
            <a:avLst/>
          </a:prstGeom>
        </p:spPr>
      </p:pic>
      <p:pic>
        <p:nvPicPr>
          <p:cNvPr id="11" name="Picture 7">
            <a:extLst>
              <a:ext uri="{FF2B5EF4-FFF2-40B4-BE49-F238E27FC236}">
                <a16:creationId xmlns:a16="http://schemas.microsoft.com/office/drawing/2014/main" id="{D5FBD9CF-EDEB-4D08-9950-32DA7AF9B9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2896" y="3589867"/>
            <a:ext cx="2252085" cy="2788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le 1"/>
          <p:cNvSpPr>
            <a:spLocks noGrp="1"/>
          </p:cNvSpPr>
          <p:nvPr>
            <p:ph type="title"/>
          </p:nvPr>
        </p:nvSpPr>
        <p:spPr>
          <a:xfrm>
            <a:off x="5497321" y="1053711"/>
            <a:ext cx="4229246" cy="1424446"/>
          </a:xfrm>
        </p:spPr>
        <p:txBody>
          <a:bodyPr>
            <a:normAutofit/>
          </a:bodyPr>
          <a:lstStyle/>
          <a:p>
            <a:r>
              <a:rPr lang="en-US" altLang="en-US" dirty="0">
                <a:solidFill>
                  <a:srgbClr val="FFFFFF"/>
                </a:solidFill>
              </a:rPr>
              <a:t>What is Nitrogen? </a:t>
            </a:r>
          </a:p>
        </p:txBody>
      </p:sp>
      <p:sp>
        <p:nvSpPr>
          <p:cNvPr id="36867" name="Content Placeholder 2"/>
          <p:cNvSpPr>
            <a:spLocks noGrp="1"/>
          </p:cNvSpPr>
          <p:nvPr>
            <p:ph idx="1"/>
          </p:nvPr>
        </p:nvSpPr>
        <p:spPr>
          <a:xfrm>
            <a:off x="5497321" y="2799890"/>
            <a:ext cx="4310390" cy="2987543"/>
          </a:xfrm>
        </p:spPr>
        <p:txBody>
          <a:bodyPr anchor="t">
            <a:normAutofit/>
          </a:bodyPr>
          <a:lstStyle/>
          <a:p>
            <a:r>
              <a:rPr lang="en-US" altLang="en-US" sz="2100" dirty="0"/>
              <a:t>Promotes plant growth and is required for every process including chlorophyll production and photosynthesis.</a:t>
            </a:r>
          </a:p>
          <a:p>
            <a:r>
              <a:rPr lang="en-US" altLang="en-US" sz="2100" dirty="0"/>
              <a:t>Nutrient Deficiency Symptoms</a:t>
            </a:r>
          </a:p>
          <a:p>
            <a:pPr lvl="1"/>
            <a:r>
              <a:rPr lang="en-US" altLang="en-US" sz="2100" dirty="0"/>
              <a:t>Yellow hue to the leaves and weak stem</a:t>
            </a:r>
          </a:p>
          <a:p>
            <a:endParaRPr lang="en-US" altLang="en-US" sz="2100" dirty="0">
              <a:solidFill>
                <a:srgbClr val="FFFFFF"/>
              </a:solidFill>
            </a:endParaRPr>
          </a:p>
        </p:txBody>
      </p:sp>
    </p:spTree>
    <p:extLst>
      <p:ext uri="{BB962C8B-B14F-4D97-AF65-F5344CB8AC3E}">
        <p14:creationId xmlns:p14="http://schemas.microsoft.com/office/powerpoint/2010/main" val="396584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4B59B3-E6FE-4B6D-88BB-C38ADEAE1415}"/>
              </a:ext>
            </a:extLst>
          </p:cNvPr>
          <p:cNvPicPr>
            <a:picLocks noChangeAspect="1"/>
          </p:cNvPicPr>
          <p:nvPr/>
        </p:nvPicPr>
        <p:blipFill>
          <a:blip r:embed="rId3"/>
          <a:stretch>
            <a:fillRect/>
          </a:stretch>
        </p:blipFill>
        <p:spPr>
          <a:xfrm>
            <a:off x="648527" y="307059"/>
            <a:ext cx="2590911" cy="2245459"/>
          </a:xfrm>
          <a:prstGeom prst="rect">
            <a:avLst/>
          </a:prstGeom>
        </p:spPr>
      </p:pic>
      <p:pic>
        <p:nvPicPr>
          <p:cNvPr id="6" name="Picture 5">
            <a:extLst>
              <a:ext uri="{FF2B5EF4-FFF2-40B4-BE49-F238E27FC236}">
                <a16:creationId xmlns:a16="http://schemas.microsoft.com/office/drawing/2014/main" id="{4C56B127-6894-402C-88A7-D94D65452DC6}"/>
              </a:ext>
            </a:extLst>
          </p:cNvPr>
          <p:cNvPicPr>
            <a:picLocks noChangeAspect="1"/>
          </p:cNvPicPr>
          <p:nvPr/>
        </p:nvPicPr>
        <p:blipFill>
          <a:blip r:embed="rId4"/>
          <a:stretch>
            <a:fillRect/>
          </a:stretch>
        </p:blipFill>
        <p:spPr>
          <a:xfrm>
            <a:off x="6096000" y="2552518"/>
            <a:ext cx="4819223" cy="3223895"/>
          </a:xfrm>
          <a:prstGeom prst="rect">
            <a:avLst/>
          </a:prstGeom>
        </p:spPr>
      </p:pic>
      <p:sp>
        <p:nvSpPr>
          <p:cNvPr id="7" name="TextBox 6">
            <a:extLst>
              <a:ext uri="{FF2B5EF4-FFF2-40B4-BE49-F238E27FC236}">
                <a16:creationId xmlns:a16="http://schemas.microsoft.com/office/drawing/2014/main" id="{693173B5-2DB9-4070-8875-602A7804AF0B}"/>
              </a:ext>
            </a:extLst>
          </p:cNvPr>
          <p:cNvSpPr txBox="1"/>
          <p:nvPr/>
        </p:nvSpPr>
        <p:spPr>
          <a:xfrm>
            <a:off x="4244339" y="505743"/>
            <a:ext cx="5990883" cy="1508105"/>
          </a:xfrm>
          <a:prstGeom prst="rect">
            <a:avLst/>
          </a:prstGeom>
          <a:noFill/>
        </p:spPr>
        <p:txBody>
          <a:bodyPr wrap="square" rtlCol="0">
            <a:spAutoFit/>
          </a:bodyPr>
          <a:lstStyle/>
          <a:p>
            <a:r>
              <a:rPr lang="en-US" sz="4400" dirty="0">
                <a:solidFill>
                  <a:schemeClr val="tx1">
                    <a:lumMod val="75000"/>
                    <a:lumOff val="25000"/>
                  </a:schemeClr>
                </a:solidFill>
              </a:rPr>
              <a:t>Where is nitrogen found in the environmen</a:t>
            </a:r>
            <a:r>
              <a:rPr lang="en-US" sz="4800" dirty="0">
                <a:solidFill>
                  <a:schemeClr val="tx1">
                    <a:lumMod val="75000"/>
                    <a:lumOff val="25000"/>
                  </a:schemeClr>
                </a:solidFill>
              </a:rPr>
              <a:t>t?</a:t>
            </a:r>
          </a:p>
        </p:txBody>
      </p:sp>
      <p:sp>
        <p:nvSpPr>
          <p:cNvPr id="8" name="TextBox 7">
            <a:extLst>
              <a:ext uri="{FF2B5EF4-FFF2-40B4-BE49-F238E27FC236}">
                <a16:creationId xmlns:a16="http://schemas.microsoft.com/office/drawing/2014/main" id="{C51C4F13-972B-40DF-B306-71BBDB5DD99D}"/>
              </a:ext>
            </a:extLst>
          </p:cNvPr>
          <p:cNvSpPr txBox="1"/>
          <p:nvPr/>
        </p:nvSpPr>
        <p:spPr>
          <a:xfrm>
            <a:off x="1095133" y="2438110"/>
            <a:ext cx="4258263" cy="3200876"/>
          </a:xfrm>
          <a:prstGeom prst="rect">
            <a:avLst/>
          </a:prstGeom>
          <a:solidFill>
            <a:schemeClr val="bg1"/>
          </a:solidFill>
          <a:ln>
            <a:solidFill>
              <a:schemeClr val="accent1"/>
            </a:solidFill>
          </a:ln>
        </p:spPr>
        <p:txBody>
          <a:bodyPr wrap="square" rtlCol="0">
            <a:spAutoFit/>
          </a:bodyPr>
          <a:lstStyle/>
          <a:p>
            <a:pPr marL="514350" indent="-514350">
              <a:buClr>
                <a:schemeClr val="accent1"/>
              </a:buClr>
              <a:buSzPct val="80000"/>
              <a:buFont typeface="Franklin Gothic Book" panose="020B0503020102020204" pitchFamily="34" charset="0"/>
              <a:buChar char="►"/>
            </a:pPr>
            <a:r>
              <a:rPr lang="en-US" sz="2900" dirty="0">
                <a:solidFill>
                  <a:schemeClr val="tx1">
                    <a:lumMod val="75000"/>
                    <a:lumOff val="25000"/>
                  </a:schemeClr>
                </a:solidFill>
              </a:rPr>
              <a:t>The largest single source of nitrogen is the atmosphere</a:t>
            </a:r>
          </a:p>
          <a:p>
            <a:pPr marL="514350" indent="-514350">
              <a:buClr>
                <a:schemeClr val="accent1"/>
              </a:buClr>
              <a:buSzPct val="80000"/>
              <a:buFont typeface="Franklin Gothic Book" panose="020B0503020102020204" pitchFamily="34" charset="0"/>
              <a:buChar char="►"/>
            </a:pPr>
            <a:r>
              <a:rPr lang="en-US" sz="2900" dirty="0">
                <a:solidFill>
                  <a:schemeClr val="tx1">
                    <a:lumMod val="75000"/>
                    <a:lumOff val="25000"/>
                  </a:schemeClr>
                </a:solidFill>
              </a:rPr>
              <a:t>	Nitrogen (N2) makes up 78% of the air we breathe.</a:t>
            </a:r>
          </a:p>
          <a:p>
            <a:r>
              <a:rPr lang="en-US" sz="2800" dirty="0">
                <a:solidFill>
                  <a:schemeClr val="tx1">
                    <a:lumMod val="75000"/>
                    <a:lumOff val="25000"/>
                  </a:schemeClr>
                </a:solidFill>
              </a:rPr>
              <a:t>		</a:t>
            </a:r>
          </a:p>
        </p:txBody>
      </p:sp>
      <p:sp>
        <p:nvSpPr>
          <p:cNvPr id="11" name="TextBox 10">
            <a:extLst>
              <a:ext uri="{FF2B5EF4-FFF2-40B4-BE49-F238E27FC236}">
                <a16:creationId xmlns:a16="http://schemas.microsoft.com/office/drawing/2014/main" id="{1A68EC8F-41FD-4E02-92B0-2A41C6ACFB48}"/>
              </a:ext>
            </a:extLst>
          </p:cNvPr>
          <p:cNvSpPr txBox="1"/>
          <p:nvPr/>
        </p:nvSpPr>
        <p:spPr>
          <a:xfrm>
            <a:off x="2956805" y="6084250"/>
            <a:ext cx="6636082" cy="461665"/>
          </a:xfrm>
          <a:prstGeom prst="rect">
            <a:avLst/>
          </a:prstGeom>
          <a:noFill/>
        </p:spPr>
        <p:txBody>
          <a:bodyPr wrap="square" rtlCol="0">
            <a:spAutoFit/>
          </a:bodyPr>
          <a:lstStyle/>
          <a:p>
            <a:pPr algn="ctr"/>
            <a:r>
              <a:rPr lang="en-US" sz="2400" dirty="0">
                <a:solidFill>
                  <a:schemeClr val="tx1">
                    <a:lumMod val="75000"/>
                    <a:lumOff val="25000"/>
                  </a:schemeClr>
                </a:solidFill>
              </a:rPr>
              <a:t>Completely unusable to humans and animals!</a:t>
            </a:r>
          </a:p>
        </p:txBody>
      </p:sp>
    </p:spTree>
    <p:extLst>
      <p:ext uri="{BB962C8B-B14F-4D97-AF65-F5344CB8AC3E}">
        <p14:creationId xmlns:p14="http://schemas.microsoft.com/office/powerpoint/2010/main" val="176961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sphorous (small)"/>
          <p:cNvPicPr>
            <a:picLocks noChangeAspect="1" noChangeArrowheads="1"/>
          </p:cNvPicPr>
          <p:nvPr/>
        </p:nvPicPr>
        <p:blipFill>
          <a:blip r:embed="rId3" cstate="print"/>
          <a:srcRect b="47169"/>
          <a:stretch>
            <a:fillRect/>
          </a:stretch>
        </p:blipFill>
        <p:spPr bwMode="auto">
          <a:xfrm>
            <a:off x="2079134" y="1371600"/>
            <a:ext cx="2359606" cy="1533998"/>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36869" name="Picture 6" descr="424px-Phosphorus.svg.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600000">
            <a:off x="2272856" y="3589867"/>
            <a:ext cx="1972165" cy="2788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le 1"/>
          <p:cNvSpPr>
            <a:spLocks noGrp="1"/>
          </p:cNvSpPr>
          <p:nvPr>
            <p:ph type="title"/>
          </p:nvPr>
        </p:nvSpPr>
        <p:spPr>
          <a:xfrm>
            <a:off x="5497321" y="1053711"/>
            <a:ext cx="4229246" cy="1424446"/>
          </a:xfrm>
        </p:spPr>
        <p:txBody>
          <a:bodyPr>
            <a:normAutofit/>
          </a:bodyPr>
          <a:lstStyle/>
          <a:p>
            <a:r>
              <a:rPr lang="en-US" altLang="en-US">
                <a:solidFill>
                  <a:srgbClr val="FFFFFF"/>
                </a:solidFill>
              </a:rPr>
              <a:t>What is Phosphorus? </a:t>
            </a:r>
          </a:p>
        </p:txBody>
      </p:sp>
      <p:sp>
        <p:nvSpPr>
          <p:cNvPr id="36867" name="Content Placeholder 2"/>
          <p:cNvSpPr>
            <a:spLocks noGrp="1"/>
          </p:cNvSpPr>
          <p:nvPr>
            <p:ph idx="1"/>
          </p:nvPr>
        </p:nvSpPr>
        <p:spPr>
          <a:xfrm>
            <a:off x="5497321" y="2799890"/>
            <a:ext cx="4310390" cy="2987543"/>
          </a:xfrm>
        </p:spPr>
        <p:txBody>
          <a:bodyPr anchor="t">
            <a:normAutofit/>
          </a:bodyPr>
          <a:lstStyle/>
          <a:p>
            <a:r>
              <a:rPr lang="en-US" altLang="en-US" sz="2100" dirty="0"/>
              <a:t>Phosphorus helps plants breathe, using photosynthesis</a:t>
            </a:r>
          </a:p>
          <a:p>
            <a:r>
              <a:rPr lang="en-US" altLang="en-US" sz="2100" dirty="0"/>
              <a:t>It also helps plants to store and move energy</a:t>
            </a:r>
          </a:p>
          <a:p>
            <a:r>
              <a:rPr lang="en-US" altLang="en-US" sz="2100" dirty="0"/>
              <a:t>Nutrient Deficiency Symptoms</a:t>
            </a:r>
          </a:p>
          <a:p>
            <a:pPr lvl="1"/>
            <a:r>
              <a:rPr lang="en-US" altLang="en-US" sz="2100" dirty="0"/>
              <a:t>Purple hue to leaves and stems</a:t>
            </a:r>
          </a:p>
          <a:p>
            <a:endParaRPr lang="en-US" altLang="en-US" sz="2100" dirty="0">
              <a:solidFill>
                <a:srgbClr val="FFFFFF"/>
              </a:solidFill>
            </a:endParaRPr>
          </a:p>
        </p:txBody>
      </p:sp>
    </p:spTree>
    <p:extLst>
      <p:ext uri="{BB962C8B-B14F-4D97-AF65-F5344CB8AC3E}">
        <p14:creationId xmlns:p14="http://schemas.microsoft.com/office/powerpoint/2010/main" val="408043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10000"/>
          </a:schemeClr>
        </a:solidFill>
        <a:effectLst/>
      </p:bgPr>
    </p:bg>
    <p:spTree>
      <p:nvGrpSpPr>
        <p:cNvPr id="1" name=""/>
        <p:cNvGrpSpPr/>
        <p:nvPr/>
      </p:nvGrpSpPr>
      <p:grpSpPr>
        <a:xfrm>
          <a:off x="0" y="0"/>
          <a:ext cx="0" cy="0"/>
          <a:chOff x="0" y="0"/>
          <a:chExt cx="0" cy="0"/>
        </a:xfrm>
      </p:grpSpPr>
      <p:pic>
        <p:nvPicPr>
          <p:cNvPr id="30722" name="Picture 2" descr="Mosaic_0271"/>
          <p:cNvPicPr>
            <a:picLocks noChangeAspect="1" noChangeArrowheads="1"/>
          </p:cNvPicPr>
          <p:nvPr/>
        </p:nvPicPr>
        <p:blipFill>
          <a:blip r:embed="rId3">
            <a:extLst>
              <a:ext uri="{28A0092B-C50C-407E-A947-70E740481C1C}">
                <a14:useLocalDpi xmlns:a14="http://schemas.microsoft.com/office/drawing/2010/main" val="0"/>
              </a:ext>
            </a:extLst>
          </a:blip>
          <a:srcRect b="644"/>
          <a:stretch>
            <a:fillRect/>
          </a:stretch>
        </p:blipFill>
        <p:spPr bwMode="auto">
          <a:xfrm>
            <a:off x="1524002"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ctrTitle" idx="4294967295"/>
          </p:nvPr>
        </p:nvSpPr>
        <p:spPr>
          <a:xfrm>
            <a:off x="0" y="2100263"/>
            <a:ext cx="8824913" cy="2676525"/>
          </a:xfrm>
        </p:spPr>
        <p:txBody>
          <a:bodyPr>
            <a:normAutofit/>
          </a:bodyPr>
          <a:lstStyle/>
          <a:p>
            <a:pPr eaLnBrk="1" hangingPunct="1"/>
            <a:r>
              <a:rPr lang="en-US" sz="6600" dirty="0"/>
              <a:t>Phosphate</a:t>
            </a:r>
          </a:p>
        </p:txBody>
      </p:sp>
      <p:sp>
        <p:nvSpPr>
          <p:cNvPr id="30724" name="Text Box 4"/>
          <p:cNvSpPr txBox="1">
            <a:spLocks noChangeArrowheads="1"/>
          </p:cNvSpPr>
          <p:nvPr/>
        </p:nvSpPr>
        <p:spPr bwMode="auto">
          <a:xfrm>
            <a:off x="8685214" y="6142047"/>
            <a:ext cx="1418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400">
                <a:solidFill>
                  <a:srgbClr val="0000FF"/>
                </a:solidFill>
                <a:latin typeface="Albertus ExtraBold" pitchFamily="18" charset="0"/>
              </a:defRPr>
            </a:lvl1pPr>
            <a:lvl2pPr marL="742950" indent="-285750" eaLnBrk="0" hangingPunct="0">
              <a:defRPr sz="5400">
                <a:solidFill>
                  <a:srgbClr val="0000FF"/>
                </a:solidFill>
                <a:latin typeface="Albertus ExtraBold" pitchFamily="18" charset="0"/>
              </a:defRPr>
            </a:lvl2pPr>
            <a:lvl3pPr marL="1143000" indent="-228600" eaLnBrk="0" hangingPunct="0">
              <a:defRPr sz="5400">
                <a:solidFill>
                  <a:srgbClr val="0000FF"/>
                </a:solidFill>
                <a:latin typeface="Albertus ExtraBold" pitchFamily="18" charset="0"/>
              </a:defRPr>
            </a:lvl3pPr>
            <a:lvl4pPr marL="1600200" indent="-228600" eaLnBrk="0" hangingPunct="0">
              <a:defRPr sz="5400">
                <a:solidFill>
                  <a:srgbClr val="0000FF"/>
                </a:solidFill>
                <a:latin typeface="Albertus ExtraBold" pitchFamily="18" charset="0"/>
              </a:defRPr>
            </a:lvl4pPr>
            <a:lvl5pPr marL="2057400" indent="-228600" eaLnBrk="0" hangingPunct="0">
              <a:defRPr sz="5400">
                <a:solidFill>
                  <a:srgbClr val="0000FF"/>
                </a:solidFill>
                <a:latin typeface="Albertus ExtraBold" pitchFamily="18" charset="0"/>
              </a:defRPr>
            </a:lvl5pPr>
            <a:lvl6pPr marL="2514600" indent="-228600" algn="r" eaLnBrk="0" fontAlgn="base" hangingPunct="0">
              <a:spcBef>
                <a:spcPct val="0"/>
              </a:spcBef>
              <a:spcAft>
                <a:spcPct val="0"/>
              </a:spcAft>
              <a:defRPr sz="5400">
                <a:solidFill>
                  <a:srgbClr val="0000FF"/>
                </a:solidFill>
                <a:latin typeface="Albertus ExtraBold" pitchFamily="18" charset="0"/>
              </a:defRPr>
            </a:lvl6pPr>
            <a:lvl7pPr marL="2971800" indent="-228600" algn="r" eaLnBrk="0" fontAlgn="base" hangingPunct="0">
              <a:spcBef>
                <a:spcPct val="0"/>
              </a:spcBef>
              <a:spcAft>
                <a:spcPct val="0"/>
              </a:spcAft>
              <a:defRPr sz="5400">
                <a:solidFill>
                  <a:srgbClr val="0000FF"/>
                </a:solidFill>
                <a:latin typeface="Albertus ExtraBold" pitchFamily="18" charset="0"/>
              </a:defRPr>
            </a:lvl7pPr>
            <a:lvl8pPr marL="3429000" indent="-228600" algn="r" eaLnBrk="0" fontAlgn="base" hangingPunct="0">
              <a:spcBef>
                <a:spcPct val="0"/>
              </a:spcBef>
              <a:spcAft>
                <a:spcPct val="0"/>
              </a:spcAft>
              <a:defRPr sz="5400">
                <a:solidFill>
                  <a:srgbClr val="0000FF"/>
                </a:solidFill>
                <a:latin typeface="Albertus ExtraBold" pitchFamily="18" charset="0"/>
              </a:defRPr>
            </a:lvl8pPr>
            <a:lvl9pPr marL="3886200" indent="-228600" algn="r" eaLnBrk="0" fontAlgn="base" hangingPunct="0">
              <a:spcBef>
                <a:spcPct val="0"/>
              </a:spcBef>
              <a:spcAft>
                <a:spcPct val="0"/>
              </a:spcAft>
              <a:defRPr sz="5400">
                <a:solidFill>
                  <a:srgbClr val="0000FF"/>
                </a:solidFill>
                <a:latin typeface="Albertus ExtraBold" pitchFamily="18" charset="0"/>
              </a:defRPr>
            </a:lvl9pPr>
          </a:lstStyle>
          <a:p>
            <a:pPr algn="l"/>
            <a:r>
              <a:rPr lang="en-US" sz="1400" dirty="0">
                <a:solidFill>
                  <a:schemeClr val="bg1"/>
                </a:solidFill>
                <a:latin typeface="Arial" pitchFamily="34" charset="0"/>
              </a:rPr>
              <a:t>Source: Mosaic</a:t>
            </a:r>
          </a:p>
        </p:txBody>
      </p:sp>
    </p:spTree>
    <p:extLst>
      <p:ext uri="{BB962C8B-B14F-4D97-AF65-F5344CB8AC3E}">
        <p14:creationId xmlns:p14="http://schemas.microsoft.com/office/powerpoint/2010/main" val="4134647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4">
      <a:dk1>
        <a:srgbClr val="27421D"/>
      </a:dk1>
      <a:lt1>
        <a:sysClr val="window" lastClr="FFFFFF"/>
      </a:lt1>
      <a:dk2>
        <a:srgbClr val="003468"/>
      </a:dk2>
      <a:lt2>
        <a:srgbClr val="E7E6E6"/>
      </a:lt2>
      <a:accent1>
        <a:srgbClr val="650B36"/>
      </a:accent1>
      <a:accent2>
        <a:srgbClr val="27421D"/>
      </a:accent2>
      <a:accent3>
        <a:srgbClr val="A5A5A5"/>
      </a:accent3>
      <a:accent4>
        <a:srgbClr val="595959"/>
      </a:accent4>
      <a:accent5>
        <a:srgbClr val="FFF2CC"/>
      </a:accent5>
      <a:accent6>
        <a:srgbClr val="E2EFD9"/>
      </a:accent6>
      <a:hlink>
        <a:srgbClr val="EBDAE2"/>
      </a:hlink>
      <a:folHlink>
        <a:srgbClr val="833C0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ndustryToolKit-option1" id="{9F5E900E-7AD4-4FD1-B9DA-230F6A5AD9F2}" vid="{D280C509-4780-42BA-AF92-69E01A5A5C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12663</TotalTime>
  <Words>1353</Words>
  <Application>Microsoft Office PowerPoint</Application>
  <PresentationFormat>Widescreen</PresentationFormat>
  <Paragraphs>121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 Boardroom</vt:lpstr>
      <vt:lpstr>PowerPoint Presentation</vt:lpstr>
      <vt:lpstr>About Me</vt:lpstr>
      <vt:lpstr>PowerPoint Presentation</vt:lpstr>
      <vt:lpstr>PowerPoint Presentation</vt:lpstr>
      <vt:lpstr>Nitrogen, Phosphorus, Potassium</vt:lpstr>
      <vt:lpstr>What is Nitrogen? </vt:lpstr>
      <vt:lpstr>PowerPoint Presentation</vt:lpstr>
      <vt:lpstr>What is Phosphorus? </vt:lpstr>
      <vt:lpstr>Phosphate</vt:lpstr>
      <vt:lpstr>What is Potassium? </vt:lpstr>
      <vt:lpstr>PowerPoint Presentation</vt:lpstr>
      <vt:lpstr>17 Essential Nutrients</vt:lpstr>
      <vt:lpstr>PowerPoint Presentation</vt:lpstr>
      <vt:lpstr>Add some pictures of you doing your job/ the facility you work in.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McGee Buehler</dc:creator>
  <cp:lastModifiedBy>Melissa Bigge</cp:lastModifiedBy>
  <cp:revision>61</cp:revision>
  <dcterms:created xsi:type="dcterms:W3CDTF">2019-08-28T17:52:04Z</dcterms:created>
  <dcterms:modified xsi:type="dcterms:W3CDTF">2019-11-29T04:32:23Z</dcterms:modified>
</cp:coreProperties>
</file>